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notesMasterIdLst>
    <p:notesMasterId r:id="rId14"/>
  </p:notesMasterIdLst>
  <p:sldIdLst>
    <p:sldId id="256" r:id="rId3"/>
    <p:sldId id="258" r:id="rId4"/>
    <p:sldId id="257" r:id="rId5"/>
    <p:sldId id="260" r:id="rId6"/>
    <p:sldId id="259" r:id="rId7"/>
    <p:sldId id="264" r:id="rId8"/>
    <p:sldId id="265" r:id="rId9"/>
    <p:sldId id="269" r:id="rId10"/>
    <p:sldId id="270" r:id="rId11"/>
    <p:sldId id="261"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565" autoAdjust="0"/>
  </p:normalViewPr>
  <p:slideViewPr>
    <p:cSldViewPr snapToGrid="0">
      <p:cViewPr varScale="1">
        <p:scale>
          <a:sx n="79" d="100"/>
          <a:sy n="79" d="100"/>
        </p:scale>
        <p:origin x="17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A5541-0DEB-41A4-88D2-36FC20C61BB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FB62EEE7-A090-44A2-A425-86C429C2F205}">
      <dgm:prSet/>
      <dgm:spPr/>
      <dgm:t>
        <a:bodyPr/>
        <a:lstStyle/>
        <a:p>
          <a:r>
            <a:rPr lang="en-GB" b="0" i="0" dirty="0"/>
            <a:t>To create a website that delivers a booking system</a:t>
          </a:r>
          <a:endParaRPr lang="en-US" dirty="0"/>
        </a:p>
      </dgm:t>
    </dgm:pt>
    <dgm:pt modelId="{30E47CA5-962A-4573-A1A0-2A28077F6094}" type="parTrans" cxnId="{F4B79418-AE40-4FD7-BC34-6E83A13A5D07}">
      <dgm:prSet/>
      <dgm:spPr/>
      <dgm:t>
        <a:bodyPr/>
        <a:lstStyle/>
        <a:p>
          <a:endParaRPr lang="en-US"/>
        </a:p>
      </dgm:t>
    </dgm:pt>
    <dgm:pt modelId="{56E8B207-E8BB-43B9-A009-BFBAF3E85894}" type="sibTrans" cxnId="{F4B79418-AE40-4FD7-BC34-6E83A13A5D07}">
      <dgm:prSet/>
      <dgm:spPr/>
      <dgm:t>
        <a:bodyPr/>
        <a:lstStyle/>
        <a:p>
          <a:endParaRPr lang="en-US"/>
        </a:p>
      </dgm:t>
    </dgm:pt>
    <dgm:pt modelId="{2DE52970-113A-4A2A-AE41-6DAAB4CADE34}">
      <dgm:prSet/>
      <dgm:spPr/>
      <dgm:t>
        <a:bodyPr/>
        <a:lstStyle/>
        <a:p>
          <a:r>
            <a:rPr lang="en-GB" b="0" i="0"/>
            <a:t>Three modes of transport to select from: plane, train and taxi</a:t>
          </a:r>
          <a:endParaRPr lang="en-US"/>
        </a:p>
      </dgm:t>
    </dgm:pt>
    <dgm:pt modelId="{FF094BBD-C436-4BEE-ADFC-A061266B286E}" type="parTrans" cxnId="{B8BCAC7F-2F09-4970-9EDD-F333612A8821}">
      <dgm:prSet/>
      <dgm:spPr/>
      <dgm:t>
        <a:bodyPr/>
        <a:lstStyle/>
        <a:p>
          <a:endParaRPr lang="en-US"/>
        </a:p>
      </dgm:t>
    </dgm:pt>
    <dgm:pt modelId="{0B0529FF-FA3D-4FFA-9DA1-2B5A275D3324}" type="sibTrans" cxnId="{B8BCAC7F-2F09-4970-9EDD-F333612A8821}">
      <dgm:prSet/>
      <dgm:spPr/>
      <dgm:t>
        <a:bodyPr/>
        <a:lstStyle/>
        <a:p>
          <a:endParaRPr lang="en-US"/>
        </a:p>
      </dgm:t>
    </dgm:pt>
    <dgm:pt modelId="{B6DB192E-D4B8-47F6-8223-A6C472B5118C}">
      <dgm:prSet/>
      <dgm:spPr/>
      <dgm:t>
        <a:bodyPr/>
        <a:lstStyle/>
        <a:p>
          <a:r>
            <a:rPr lang="en-GB" b="0" i="0" dirty="0"/>
            <a:t>Printable booking results with the option to download a receipt</a:t>
          </a:r>
          <a:endParaRPr lang="en-US" dirty="0"/>
        </a:p>
      </dgm:t>
    </dgm:pt>
    <dgm:pt modelId="{82A26233-DB0C-4F10-B962-446960215803}" type="parTrans" cxnId="{FF763B36-F1AA-409E-A572-CA542F8C25D2}">
      <dgm:prSet/>
      <dgm:spPr/>
      <dgm:t>
        <a:bodyPr/>
        <a:lstStyle/>
        <a:p>
          <a:endParaRPr lang="en-US"/>
        </a:p>
      </dgm:t>
    </dgm:pt>
    <dgm:pt modelId="{C0EBED5D-5C59-4B7B-B685-5E40D318DB3E}" type="sibTrans" cxnId="{FF763B36-F1AA-409E-A572-CA542F8C25D2}">
      <dgm:prSet/>
      <dgm:spPr/>
      <dgm:t>
        <a:bodyPr/>
        <a:lstStyle/>
        <a:p>
          <a:endParaRPr lang="en-US"/>
        </a:p>
      </dgm:t>
    </dgm:pt>
    <dgm:pt modelId="{4D0F2A5F-7663-43DD-AEAC-0F782DFEB3A8}" type="pres">
      <dgm:prSet presAssocID="{C6AA5541-0DEB-41A4-88D2-36FC20C61BB3}" presName="linear" presStyleCnt="0">
        <dgm:presLayoutVars>
          <dgm:animLvl val="lvl"/>
          <dgm:resizeHandles val="exact"/>
        </dgm:presLayoutVars>
      </dgm:prSet>
      <dgm:spPr/>
    </dgm:pt>
    <dgm:pt modelId="{6281A82F-D3BA-4C29-9C06-31AEDAA13044}" type="pres">
      <dgm:prSet presAssocID="{FB62EEE7-A090-44A2-A425-86C429C2F205}" presName="parentText" presStyleLbl="node1" presStyleIdx="0" presStyleCnt="3">
        <dgm:presLayoutVars>
          <dgm:chMax val="0"/>
          <dgm:bulletEnabled val="1"/>
        </dgm:presLayoutVars>
      </dgm:prSet>
      <dgm:spPr/>
    </dgm:pt>
    <dgm:pt modelId="{1D8ACFE1-EF8A-48C0-8BC6-B7BB96E9FCA5}" type="pres">
      <dgm:prSet presAssocID="{56E8B207-E8BB-43B9-A009-BFBAF3E85894}" presName="spacer" presStyleCnt="0"/>
      <dgm:spPr/>
    </dgm:pt>
    <dgm:pt modelId="{0154F6B2-B87A-4668-A0F4-25B7694C1C66}" type="pres">
      <dgm:prSet presAssocID="{2DE52970-113A-4A2A-AE41-6DAAB4CADE34}" presName="parentText" presStyleLbl="node1" presStyleIdx="1" presStyleCnt="3">
        <dgm:presLayoutVars>
          <dgm:chMax val="0"/>
          <dgm:bulletEnabled val="1"/>
        </dgm:presLayoutVars>
      </dgm:prSet>
      <dgm:spPr/>
    </dgm:pt>
    <dgm:pt modelId="{352889FB-16CD-4437-BD61-EF9D4F8C21B0}" type="pres">
      <dgm:prSet presAssocID="{0B0529FF-FA3D-4FFA-9DA1-2B5A275D3324}" presName="spacer" presStyleCnt="0"/>
      <dgm:spPr/>
    </dgm:pt>
    <dgm:pt modelId="{0E62A548-2189-4C8C-862D-87DBE647083B}" type="pres">
      <dgm:prSet presAssocID="{B6DB192E-D4B8-47F6-8223-A6C472B5118C}" presName="parentText" presStyleLbl="node1" presStyleIdx="2" presStyleCnt="3">
        <dgm:presLayoutVars>
          <dgm:chMax val="0"/>
          <dgm:bulletEnabled val="1"/>
        </dgm:presLayoutVars>
      </dgm:prSet>
      <dgm:spPr/>
    </dgm:pt>
  </dgm:ptLst>
  <dgm:cxnLst>
    <dgm:cxn modelId="{05682105-8268-4AC8-9787-BEF2695D6538}" type="presOf" srcId="{2DE52970-113A-4A2A-AE41-6DAAB4CADE34}" destId="{0154F6B2-B87A-4668-A0F4-25B7694C1C66}" srcOrd="0" destOrd="0" presId="urn:microsoft.com/office/officeart/2005/8/layout/vList2"/>
    <dgm:cxn modelId="{F4B79418-AE40-4FD7-BC34-6E83A13A5D07}" srcId="{C6AA5541-0DEB-41A4-88D2-36FC20C61BB3}" destId="{FB62EEE7-A090-44A2-A425-86C429C2F205}" srcOrd="0" destOrd="0" parTransId="{30E47CA5-962A-4573-A1A0-2A28077F6094}" sibTransId="{56E8B207-E8BB-43B9-A009-BFBAF3E85894}"/>
    <dgm:cxn modelId="{FF763B36-F1AA-409E-A572-CA542F8C25D2}" srcId="{C6AA5541-0DEB-41A4-88D2-36FC20C61BB3}" destId="{B6DB192E-D4B8-47F6-8223-A6C472B5118C}" srcOrd="2" destOrd="0" parTransId="{82A26233-DB0C-4F10-B962-446960215803}" sibTransId="{C0EBED5D-5C59-4B7B-B685-5E40D318DB3E}"/>
    <dgm:cxn modelId="{F6ABEA39-58B8-4ECB-B05B-6426C6D8020A}" type="presOf" srcId="{B6DB192E-D4B8-47F6-8223-A6C472B5118C}" destId="{0E62A548-2189-4C8C-862D-87DBE647083B}" srcOrd="0" destOrd="0" presId="urn:microsoft.com/office/officeart/2005/8/layout/vList2"/>
    <dgm:cxn modelId="{3919B74F-D478-4A00-BF35-4AAAF0DCA1F7}" type="presOf" srcId="{C6AA5541-0DEB-41A4-88D2-36FC20C61BB3}" destId="{4D0F2A5F-7663-43DD-AEAC-0F782DFEB3A8}" srcOrd="0" destOrd="0" presId="urn:microsoft.com/office/officeart/2005/8/layout/vList2"/>
    <dgm:cxn modelId="{B8BCAC7F-2F09-4970-9EDD-F333612A8821}" srcId="{C6AA5541-0DEB-41A4-88D2-36FC20C61BB3}" destId="{2DE52970-113A-4A2A-AE41-6DAAB4CADE34}" srcOrd="1" destOrd="0" parTransId="{FF094BBD-C436-4BEE-ADFC-A061266B286E}" sibTransId="{0B0529FF-FA3D-4FFA-9DA1-2B5A275D3324}"/>
    <dgm:cxn modelId="{F98A4484-CDD2-4D71-8B4C-CAFE37B72C3E}" type="presOf" srcId="{FB62EEE7-A090-44A2-A425-86C429C2F205}" destId="{6281A82F-D3BA-4C29-9C06-31AEDAA13044}" srcOrd="0" destOrd="0" presId="urn:microsoft.com/office/officeart/2005/8/layout/vList2"/>
    <dgm:cxn modelId="{FE0D3E42-1204-404B-B8E3-E39551609F4E}" type="presParOf" srcId="{4D0F2A5F-7663-43DD-AEAC-0F782DFEB3A8}" destId="{6281A82F-D3BA-4C29-9C06-31AEDAA13044}" srcOrd="0" destOrd="0" presId="urn:microsoft.com/office/officeart/2005/8/layout/vList2"/>
    <dgm:cxn modelId="{9FB8E3D0-7B5E-4EA9-B98E-E30876757781}" type="presParOf" srcId="{4D0F2A5F-7663-43DD-AEAC-0F782DFEB3A8}" destId="{1D8ACFE1-EF8A-48C0-8BC6-B7BB96E9FCA5}" srcOrd="1" destOrd="0" presId="urn:microsoft.com/office/officeart/2005/8/layout/vList2"/>
    <dgm:cxn modelId="{52A9EABF-6C21-4EDB-B9B3-BA9A7F9BEB1D}" type="presParOf" srcId="{4D0F2A5F-7663-43DD-AEAC-0F782DFEB3A8}" destId="{0154F6B2-B87A-4668-A0F4-25B7694C1C66}" srcOrd="2" destOrd="0" presId="urn:microsoft.com/office/officeart/2005/8/layout/vList2"/>
    <dgm:cxn modelId="{676ED6CF-BA51-43E8-8B10-75884142A519}" type="presParOf" srcId="{4D0F2A5F-7663-43DD-AEAC-0F782DFEB3A8}" destId="{352889FB-16CD-4437-BD61-EF9D4F8C21B0}" srcOrd="3" destOrd="0" presId="urn:microsoft.com/office/officeart/2005/8/layout/vList2"/>
    <dgm:cxn modelId="{2D741BF0-DA92-4128-8BA9-CCFA59402804}" type="presParOf" srcId="{4D0F2A5F-7663-43DD-AEAC-0F782DFEB3A8}" destId="{0E62A548-2189-4C8C-862D-87DBE647083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858E26-BA1D-4D2A-80C1-A8EE4C43F319}"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65EB949-2057-4349-BEBD-4344BE441EF5}">
      <dgm:prSet/>
      <dgm:spPr/>
      <dgm:t>
        <a:bodyPr/>
        <a:lstStyle/>
        <a:p>
          <a:r>
            <a:rPr lang="en-GB" b="0" i="0"/>
            <a:t>The ‘Grand Travel Booking’ Website</a:t>
          </a:r>
          <a:endParaRPr lang="en-US"/>
        </a:p>
      </dgm:t>
    </dgm:pt>
    <dgm:pt modelId="{E9F77C0A-066F-4257-95E5-9D573043EA20}" type="parTrans" cxnId="{7D55590E-958A-420A-A9AD-7522C2348FBE}">
      <dgm:prSet/>
      <dgm:spPr/>
      <dgm:t>
        <a:bodyPr/>
        <a:lstStyle/>
        <a:p>
          <a:endParaRPr lang="en-US"/>
        </a:p>
      </dgm:t>
    </dgm:pt>
    <dgm:pt modelId="{EBA0CEF5-D7FA-4064-ADA9-9264EF680345}" type="sibTrans" cxnId="{7D55590E-958A-420A-A9AD-7522C2348FBE}">
      <dgm:prSet/>
      <dgm:spPr/>
      <dgm:t>
        <a:bodyPr/>
        <a:lstStyle/>
        <a:p>
          <a:endParaRPr lang="en-US"/>
        </a:p>
      </dgm:t>
    </dgm:pt>
    <dgm:pt modelId="{29D2B8D8-DCE9-48FF-B5CE-F1D2D8AAF55A}">
      <dgm:prSet/>
      <dgm:spPr/>
      <dgm:t>
        <a:bodyPr/>
        <a:lstStyle/>
        <a:p>
          <a:r>
            <a:rPr lang="en-GB" b="0" i="0"/>
            <a:t>Clean, minimalist design</a:t>
          </a:r>
          <a:endParaRPr lang="en-US"/>
        </a:p>
      </dgm:t>
    </dgm:pt>
    <dgm:pt modelId="{606B945F-38E5-4CC3-923C-EC7B3373990C}" type="parTrans" cxnId="{34564077-B2C0-4F3E-841E-715EE62CF013}">
      <dgm:prSet/>
      <dgm:spPr/>
      <dgm:t>
        <a:bodyPr/>
        <a:lstStyle/>
        <a:p>
          <a:endParaRPr lang="en-US"/>
        </a:p>
      </dgm:t>
    </dgm:pt>
    <dgm:pt modelId="{C23374A7-0BCB-4E4A-ACEF-32A20CE45D58}" type="sibTrans" cxnId="{34564077-B2C0-4F3E-841E-715EE62CF013}">
      <dgm:prSet/>
      <dgm:spPr/>
      <dgm:t>
        <a:bodyPr/>
        <a:lstStyle/>
        <a:p>
          <a:endParaRPr lang="en-US"/>
        </a:p>
      </dgm:t>
    </dgm:pt>
    <dgm:pt modelId="{367F989A-FFBE-4E76-8C56-2361C7C7D928}">
      <dgm:prSet/>
      <dgm:spPr/>
      <dgm:t>
        <a:bodyPr/>
        <a:lstStyle/>
        <a:p>
          <a:r>
            <a:rPr lang="en-GB" b="0" i="0"/>
            <a:t>Ease of use to web users of all backgrounds</a:t>
          </a:r>
          <a:endParaRPr lang="en-US"/>
        </a:p>
      </dgm:t>
    </dgm:pt>
    <dgm:pt modelId="{493739F5-FBD0-4201-9469-63072770678F}" type="parTrans" cxnId="{4710CC6D-4294-4D18-8109-A749F4909040}">
      <dgm:prSet/>
      <dgm:spPr/>
      <dgm:t>
        <a:bodyPr/>
        <a:lstStyle/>
        <a:p>
          <a:endParaRPr lang="en-US"/>
        </a:p>
      </dgm:t>
    </dgm:pt>
    <dgm:pt modelId="{6AB75B5B-5768-4D41-B87F-8D629C7A926A}" type="sibTrans" cxnId="{4710CC6D-4294-4D18-8109-A749F4909040}">
      <dgm:prSet/>
      <dgm:spPr/>
      <dgm:t>
        <a:bodyPr/>
        <a:lstStyle/>
        <a:p>
          <a:endParaRPr lang="en-US"/>
        </a:p>
      </dgm:t>
    </dgm:pt>
    <dgm:pt modelId="{E10C95A0-683A-4631-9019-5027C3D78D42}">
      <dgm:prSet/>
      <dgm:spPr/>
      <dgm:t>
        <a:bodyPr/>
        <a:lstStyle/>
        <a:p>
          <a:r>
            <a:rPr lang="en-GB" b="0" i="0"/>
            <a:t>Uncluttered and clear forms and booking results</a:t>
          </a:r>
          <a:endParaRPr lang="en-US"/>
        </a:p>
      </dgm:t>
    </dgm:pt>
    <dgm:pt modelId="{6137B80A-7DD8-4287-8D8C-CE497B6468C6}" type="parTrans" cxnId="{5A695B79-513C-449D-81E6-BBC1DC88D058}">
      <dgm:prSet/>
      <dgm:spPr/>
      <dgm:t>
        <a:bodyPr/>
        <a:lstStyle/>
        <a:p>
          <a:endParaRPr lang="en-US"/>
        </a:p>
      </dgm:t>
    </dgm:pt>
    <dgm:pt modelId="{E7165EBA-0AF2-4ACD-B748-6FF3FC04220B}" type="sibTrans" cxnId="{5A695B79-513C-449D-81E6-BBC1DC88D058}">
      <dgm:prSet/>
      <dgm:spPr/>
      <dgm:t>
        <a:bodyPr/>
        <a:lstStyle/>
        <a:p>
          <a:endParaRPr lang="en-US"/>
        </a:p>
      </dgm:t>
    </dgm:pt>
    <dgm:pt modelId="{80A414C1-8DD1-4DA9-92F1-C2FF3B681443}">
      <dgm:prSet/>
      <dgm:spPr/>
      <dgm:t>
        <a:bodyPr/>
        <a:lstStyle/>
        <a:p>
          <a:r>
            <a:rPr lang="en-GB" b="0" i="0"/>
            <a:t>Stylish colour scheme easy on the eyes</a:t>
          </a:r>
          <a:endParaRPr lang="en-US"/>
        </a:p>
      </dgm:t>
    </dgm:pt>
    <dgm:pt modelId="{698B21D1-C926-4246-86C4-4AC6E7635A53}" type="parTrans" cxnId="{F8969CA2-9A60-417C-9C5B-390CEBACB766}">
      <dgm:prSet/>
      <dgm:spPr/>
      <dgm:t>
        <a:bodyPr/>
        <a:lstStyle/>
        <a:p>
          <a:endParaRPr lang="en-US"/>
        </a:p>
      </dgm:t>
    </dgm:pt>
    <dgm:pt modelId="{3AF4D953-1A34-48BE-BFFE-55995C5E9250}" type="sibTrans" cxnId="{F8969CA2-9A60-417C-9C5B-390CEBACB766}">
      <dgm:prSet/>
      <dgm:spPr/>
      <dgm:t>
        <a:bodyPr/>
        <a:lstStyle/>
        <a:p>
          <a:endParaRPr lang="en-US"/>
        </a:p>
      </dgm:t>
    </dgm:pt>
    <dgm:pt modelId="{31577E49-A415-40A2-BFF3-3378FC0F0BBD}" type="pres">
      <dgm:prSet presAssocID="{12858E26-BA1D-4D2A-80C1-A8EE4C43F319}" presName="linear" presStyleCnt="0">
        <dgm:presLayoutVars>
          <dgm:dir/>
          <dgm:animLvl val="lvl"/>
          <dgm:resizeHandles val="exact"/>
        </dgm:presLayoutVars>
      </dgm:prSet>
      <dgm:spPr/>
    </dgm:pt>
    <dgm:pt modelId="{51A7BF1C-1C9E-4976-817E-9DA65AFF7C07}" type="pres">
      <dgm:prSet presAssocID="{C65EB949-2057-4349-BEBD-4344BE441EF5}" presName="parentLin" presStyleCnt="0"/>
      <dgm:spPr/>
    </dgm:pt>
    <dgm:pt modelId="{B2348194-8C37-4C54-AEE4-CD0A4C407122}" type="pres">
      <dgm:prSet presAssocID="{C65EB949-2057-4349-BEBD-4344BE441EF5}" presName="parentLeftMargin" presStyleLbl="node1" presStyleIdx="0" presStyleCnt="1"/>
      <dgm:spPr/>
    </dgm:pt>
    <dgm:pt modelId="{344CE81E-FA81-4BD7-9916-4B1CE810E373}" type="pres">
      <dgm:prSet presAssocID="{C65EB949-2057-4349-BEBD-4344BE441EF5}" presName="parentText" presStyleLbl="node1" presStyleIdx="0" presStyleCnt="1">
        <dgm:presLayoutVars>
          <dgm:chMax val="0"/>
          <dgm:bulletEnabled val="1"/>
        </dgm:presLayoutVars>
      </dgm:prSet>
      <dgm:spPr/>
    </dgm:pt>
    <dgm:pt modelId="{B30801B6-74DB-4CBF-B0E2-64FE758B3C68}" type="pres">
      <dgm:prSet presAssocID="{C65EB949-2057-4349-BEBD-4344BE441EF5}" presName="negativeSpace" presStyleCnt="0"/>
      <dgm:spPr/>
    </dgm:pt>
    <dgm:pt modelId="{3C5C8CA0-2A64-4806-954A-DF3CC15360FD}" type="pres">
      <dgm:prSet presAssocID="{C65EB949-2057-4349-BEBD-4344BE441EF5}" presName="childText" presStyleLbl="conFgAcc1" presStyleIdx="0" presStyleCnt="1">
        <dgm:presLayoutVars>
          <dgm:bulletEnabled val="1"/>
        </dgm:presLayoutVars>
      </dgm:prSet>
      <dgm:spPr/>
    </dgm:pt>
  </dgm:ptLst>
  <dgm:cxnLst>
    <dgm:cxn modelId="{7D55590E-958A-420A-A9AD-7522C2348FBE}" srcId="{12858E26-BA1D-4D2A-80C1-A8EE4C43F319}" destId="{C65EB949-2057-4349-BEBD-4344BE441EF5}" srcOrd="0" destOrd="0" parTransId="{E9F77C0A-066F-4257-95E5-9D573043EA20}" sibTransId="{EBA0CEF5-D7FA-4064-ADA9-9264EF680345}"/>
    <dgm:cxn modelId="{D929A645-8428-4D72-979C-BFB9F1A08FAC}" type="presOf" srcId="{C65EB949-2057-4349-BEBD-4344BE441EF5}" destId="{344CE81E-FA81-4BD7-9916-4B1CE810E373}" srcOrd="1" destOrd="0" presId="urn:microsoft.com/office/officeart/2005/8/layout/list1"/>
    <dgm:cxn modelId="{4710CC6D-4294-4D18-8109-A749F4909040}" srcId="{C65EB949-2057-4349-BEBD-4344BE441EF5}" destId="{367F989A-FFBE-4E76-8C56-2361C7C7D928}" srcOrd="1" destOrd="0" parTransId="{493739F5-FBD0-4201-9469-63072770678F}" sibTransId="{6AB75B5B-5768-4D41-B87F-8D629C7A926A}"/>
    <dgm:cxn modelId="{34564077-B2C0-4F3E-841E-715EE62CF013}" srcId="{C65EB949-2057-4349-BEBD-4344BE441EF5}" destId="{29D2B8D8-DCE9-48FF-B5CE-F1D2D8AAF55A}" srcOrd="0" destOrd="0" parTransId="{606B945F-38E5-4CC3-923C-EC7B3373990C}" sibTransId="{C23374A7-0BCB-4E4A-ACEF-32A20CE45D58}"/>
    <dgm:cxn modelId="{5A695B79-513C-449D-81E6-BBC1DC88D058}" srcId="{C65EB949-2057-4349-BEBD-4344BE441EF5}" destId="{E10C95A0-683A-4631-9019-5027C3D78D42}" srcOrd="2" destOrd="0" parTransId="{6137B80A-7DD8-4287-8D8C-CE497B6468C6}" sibTransId="{E7165EBA-0AF2-4ACD-B748-6FF3FC04220B}"/>
    <dgm:cxn modelId="{C619B559-7404-4A83-9321-BBC7442E0F2E}" type="presOf" srcId="{C65EB949-2057-4349-BEBD-4344BE441EF5}" destId="{B2348194-8C37-4C54-AEE4-CD0A4C407122}" srcOrd="0" destOrd="0" presId="urn:microsoft.com/office/officeart/2005/8/layout/list1"/>
    <dgm:cxn modelId="{A0C5238D-A0F4-480F-B729-F7CB03422453}" type="presOf" srcId="{E10C95A0-683A-4631-9019-5027C3D78D42}" destId="{3C5C8CA0-2A64-4806-954A-DF3CC15360FD}" srcOrd="0" destOrd="2" presId="urn:microsoft.com/office/officeart/2005/8/layout/list1"/>
    <dgm:cxn modelId="{F8969CA2-9A60-417C-9C5B-390CEBACB766}" srcId="{C65EB949-2057-4349-BEBD-4344BE441EF5}" destId="{80A414C1-8DD1-4DA9-92F1-C2FF3B681443}" srcOrd="3" destOrd="0" parTransId="{698B21D1-C926-4246-86C4-4AC6E7635A53}" sibTransId="{3AF4D953-1A34-48BE-BFFE-55995C5E9250}"/>
    <dgm:cxn modelId="{C9D5C2AB-9476-4324-A037-19319D459123}" type="presOf" srcId="{29D2B8D8-DCE9-48FF-B5CE-F1D2D8AAF55A}" destId="{3C5C8CA0-2A64-4806-954A-DF3CC15360FD}" srcOrd="0" destOrd="0" presId="urn:microsoft.com/office/officeart/2005/8/layout/list1"/>
    <dgm:cxn modelId="{5EB8CDBC-86C6-4E4E-B3CC-1D292C6AAB0B}" type="presOf" srcId="{12858E26-BA1D-4D2A-80C1-A8EE4C43F319}" destId="{31577E49-A415-40A2-BFF3-3378FC0F0BBD}" srcOrd="0" destOrd="0" presId="urn:microsoft.com/office/officeart/2005/8/layout/list1"/>
    <dgm:cxn modelId="{9773EEDE-1105-4FA3-B663-E341148C3248}" type="presOf" srcId="{367F989A-FFBE-4E76-8C56-2361C7C7D928}" destId="{3C5C8CA0-2A64-4806-954A-DF3CC15360FD}" srcOrd="0" destOrd="1" presId="urn:microsoft.com/office/officeart/2005/8/layout/list1"/>
    <dgm:cxn modelId="{8BE613F2-88E0-4818-8DF4-52400F72A9F4}" type="presOf" srcId="{80A414C1-8DD1-4DA9-92F1-C2FF3B681443}" destId="{3C5C8CA0-2A64-4806-954A-DF3CC15360FD}" srcOrd="0" destOrd="3" presId="urn:microsoft.com/office/officeart/2005/8/layout/list1"/>
    <dgm:cxn modelId="{5292814B-90CC-4DAB-B86E-1A2F529E1418}" type="presParOf" srcId="{31577E49-A415-40A2-BFF3-3378FC0F0BBD}" destId="{51A7BF1C-1C9E-4976-817E-9DA65AFF7C07}" srcOrd="0" destOrd="0" presId="urn:microsoft.com/office/officeart/2005/8/layout/list1"/>
    <dgm:cxn modelId="{000D5135-235B-4F56-A59E-79FF913399E5}" type="presParOf" srcId="{51A7BF1C-1C9E-4976-817E-9DA65AFF7C07}" destId="{B2348194-8C37-4C54-AEE4-CD0A4C407122}" srcOrd="0" destOrd="0" presId="urn:microsoft.com/office/officeart/2005/8/layout/list1"/>
    <dgm:cxn modelId="{E3BB6802-57B6-41A0-9170-F50E510305DA}" type="presParOf" srcId="{51A7BF1C-1C9E-4976-817E-9DA65AFF7C07}" destId="{344CE81E-FA81-4BD7-9916-4B1CE810E373}" srcOrd="1" destOrd="0" presId="urn:microsoft.com/office/officeart/2005/8/layout/list1"/>
    <dgm:cxn modelId="{699C12E0-CE63-4AC8-9EEA-9008AC83573B}" type="presParOf" srcId="{31577E49-A415-40A2-BFF3-3378FC0F0BBD}" destId="{B30801B6-74DB-4CBF-B0E2-64FE758B3C68}" srcOrd="1" destOrd="0" presId="urn:microsoft.com/office/officeart/2005/8/layout/list1"/>
    <dgm:cxn modelId="{009F1737-8CCD-462C-885E-BF0DE9C4899A}" type="presParOf" srcId="{31577E49-A415-40A2-BFF3-3378FC0F0BBD}" destId="{3C5C8CA0-2A64-4806-954A-DF3CC15360F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1A82F-D3BA-4C29-9C06-31AEDAA13044}">
      <dsp:nvSpPr>
        <dsp:cNvPr id="0" name=""/>
        <dsp:cNvSpPr/>
      </dsp:nvSpPr>
      <dsp:spPr>
        <a:xfrm>
          <a:off x="0" y="409500"/>
          <a:ext cx="6496050" cy="1193400"/>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b="0" i="0" kern="1200" dirty="0"/>
            <a:t>To create a website that delivers a booking system</a:t>
          </a:r>
          <a:endParaRPr lang="en-US" sz="3000" kern="1200" dirty="0"/>
        </a:p>
      </dsp:txBody>
      <dsp:txXfrm>
        <a:off x="58257" y="467757"/>
        <a:ext cx="6379536" cy="1076886"/>
      </dsp:txXfrm>
    </dsp:sp>
    <dsp:sp modelId="{0154F6B2-B87A-4668-A0F4-25B7694C1C66}">
      <dsp:nvSpPr>
        <dsp:cNvPr id="0" name=""/>
        <dsp:cNvSpPr/>
      </dsp:nvSpPr>
      <dsp:spPr>
        <a:xfrm>
          <a:off x="0" y="1689300"/>
          <a:ext cx="6496050" cy="1193400"/>
        </a:xfrm>
        <a:prstGeom prst="roundRect">
          <a:avLst/>
        </a:prstGeom>
        <a:gradFill rotWithShape="0">
          <a:gsLst>
            <a:gs pos="0">
              <a:schemeClr val="accent2">
                <a:hueOff val="677407"/>
                <a:satOff val="-3316"/>
                <a:lumOff val="1862"/>
                <a:alphaOff val="0"/>
                <a:tint val="98000"/>
                <a:lumMod val="114000"/>
              </a:schemeClr>
            </a:gs>
            <a:gs pos="100000">
              <a:schemeClr val="accent2">
                <a:hueOff val="677407"/>
                <a:satOff val="-3316"/>
                <a:lumOff val="186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b="0" i="0" kern="1200"/>
            <a:t>Three modes of transport to select from: plane, train and taxi</a:t>
          </a:r>
          <a:endParaRPr lang="en-US" sz="3000" kern="1200"/>
        </a:p>
      </dsp:txBody>
      <dsp:txXfrm>
        <a:off x="58257" y="1747557"/>
        <a:ext cx="6379536" cy="1076886"/>
      </dsp:txXfrm>
    </dsp:sp>
    <dsp:sp modelId="{0E62A548-2189-4C8C-862D-87DBE647083B}">
      <dsp:nvSpPr>
        <dsp:cNvPr id="0" name=""/>
        <dsp:cNvSpPr/>
      </dsp:nvSpPr>
      <dsp:spPr>
        <a:xfrm>
          <a:off x="0" y="2969099"/>
          <a:ext cx="6496050" cy="1193400"/>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b="0" i="0" kern="1200" dirty="0"/>
            <a:t>Printable booking results with the option to download a receipt</a:t>
          </a:r>
          <a:endParaRPr lang="en-US" sz="3000" kern="1200" dirty="0"/>
        </a:p>
      </dsp:txBody>
      <dsp:txXfrm>
        <a:off x="58257" y="3027356"/>
        <a:ext cx="6379536"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C8CA0-2A64-4806-954A-DF3CC15360FD}">
      <dsp:nvSpPr>
        <dsp:cNvPr id="0" name=""/>
        <dsp:cNvSpPr/>
      </dsp:nvSpPr>
      <dsp:spPr>
        <a:xfrm>
          <a:off x="0" y="1648086"/>
          <a:ext cx="5614987" cy="17136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5785" tIns="333248" rIns="435785" bIns="113792" numCol="1" spcCol="1270" anchor="t" anchorCtr="0">
          <a:noAutofit/>
        </a:bodyPr>
        <a:lstStyle/>
        <a:p>
          <a:pPr marL="171450" lvl="1" indent="-171450" algn="l" defTabSz="711200">
            <a:lnSpc>
              <a:spcPct val="90000"/>
            </a:lnSpc>
            <a:spcBef>
              <a:spcPct val="0"/>
            </a:spcBef>
            <a:spcAft>
              <a:spcPct val="15000"/>
            </a:spcAft>
            <a:buChar char="•"/>
          </a:pPr>
          <a:r>
            <a:rPr lang="en-GB" sz="1600" b="0" i="0" kern="1200"/>
            <a:t>Clean, minimalist design</a:t>
          </a:r>
          <a:endParaRPr lang="en-US" sz="1600" kern="1200"/>
        </a:p>
        <a:p>
          <a:pPr marL="171450" lvl="1" indent="-171450" algn="l" defTabSz="711200">
            <a:lnSpc>
              <a:spcPct val="90000"/>
            </a:lnSpc>
            <a:spcBef>
              <a:spcPct val="0"/>
            </a:spcBef>
            <a:spcAft>
              <a:spcPct val="15000"/>
            </a:spcAft>
            <a:buChar char="•"/>
          </a:pPr>
          <a:r>
            <a:rPr lang="en-GB" sz="1600" b="0" i="0" kern="1200"/>
            <a:t>Ease of use to web users of all backgrounds</a:t>
          </a:r>
          <a:endParaRPr lang="en-US" sz="1600" kern="1200"/>
        </a:p>
        <a:p>
          <a:pPr marL="171450" lvl="1" indent="-171450" algn="l" defTabSz="711200">
            <a:lnSpc>
              <a:spcPct val="90000"/>
            </a:lnSpc>
            <a:spcBef>
              <a:spcPct val="0"/>
            </a:spcBef>
            <a:spcAft>
              <a:spcPct val="15000"/>
            </a:spcAft>
            <a:buChar char="•"/>
          </a:pPr>
          <a:r>
            <a:rPr lang="en-GB" sz="1600" b="0" i="0" kern="1200"/>
            <a:t>Uncluttered and clear forms and booking results</a:t>
          </a:r>
          <a:endParaRPr lang="en-US" sz="1600" kern="1200"/>
        </a:p>
        <a:p>
          <a:pPr marL="171450" lvl="1" indent="-171450" algn="l" defTabSz="711200">
            <a:lnSpc>
              <a:spcPct val="90000"/>
            </a:lnSpc>
            <a:spcBef>
              <a:spcPct val="0"/>
            </a:spcBef>
            <a:spcAft>
              <a:spcPct val="15000"/>
            </a:spcAft>
            <a:buChar char="•"/>
          </a:pPr>
          <a:r>
            <a:rPr lang="en-GB" sz="1600" b="0" i="0" kern="1200"/>
            <a:t>Stylish colour scheme easy on the eyes</a:t>
          </a:r>
          <a:endParaRPr lang="en-US" sz="1600" kern="1200"/>
        </a:p>
      </dsp:txBody>
      <dsp:txXfrm>
        <a:off x="0" y="1648086"/>
        <a:ext cx="5614987" cy="1713600"/>
      </dsp:txXfrm>
    </dsp:sp>
    <dsp:sp modelId="{344CE81E-FA81-4BD7-9916-4B1CE810E373}">
      <dsp:nvSpPr>
        <dsp:cNvPr id="0" name=""/>
        <dsp:cNvSpPr/>
      </dsp:nvSpPr>
      <dsp:spPr>
        <a:xfrm>
          <a:off x="280749" y="1411926"/>
          <a:ext cx="3930490" cy="4723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63" tIns="0" rIns="148563" bIns="0" numCol="1" spcCol="1270" anchor="ctr" anchorCtr="0">
          <a:noAutofit/>
        </a:bodyPr>
        <a:lstStyle/>
        <a:p>
          <a:pPr marL="0" lvl="0" indent="0" algn="l" defTabSz="711200">
            <a:lnSpc>
              <a:spcPct val="90000"/>
            </a:lnSpc>
            <a:spcBef>
              <a:spcPct val="0"/>
            </a:spcBef>
            <a:spcAft>
              <a:spcPct val="35000"/>
            </a:spcAft>
            <a:buNone/>
          </a:pPr>
          <a:r>
            <a:rPr lang="en-GB" sz="1600" b="0" i="0" kern="1200"/>
            <a:t>The ‘Grand Travel Booking’ Website</a:t>
          </a:r>
          <a:endParaRPr lang="en-US" sz="1600" kern="1200"/>
        </a:p>
      </dsp:txBody>
      <dsp:txXfrm>
        <a:off x="303806" y="1434983"/>
        <a:ext cx="388437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C8B8B-89E1-4EFC-B3F8-57CDF380E7AD}" type="datetimeFigureOut">
              <a:rPr lang="en-GB" smtClean="0"/>
              <a:t>11/04/2019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72576A-FB80-453F-8D4A-981B33B1C7DA}" type="slidenum">
              <a:rPr lang="en-GB" smtClean="0"/>
              <a:t>‹#›</a:t>
            </a:fld>
            <a:endParaRPr lang="en-GB"/>
          </a:p>
        </p:txBody>
      </p:sp>
    </p:spTree>
    <p:extLst>
      <p:ext uri="{BB962C8B-B14F-4D97-AF65-F5344CB8AC3E}">
        <p14:creationId xmlns:p14="http://schemas.microsoft.com/office/powerpoint/2010/main" val="50586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Group 5 and welcome you to the unveiling of our group project.</a:t>
            </a:r>
          </a:p>
        </p:txBody>
      </p:sp>
      <p:sp>
        <p:nvSpPr>
          <p:cNvPr id="4" name="Slide Number Placeholder 3"/>
          <p:cNvSpPr>
            <a:spLocks noGrp="1"/>
          </p:cNvSpPr>
          <p:nvPr>
            <p:ph type="sldNum" sz="quarter" idx="5"/>
          </p:nvPr>
        </p:nvSpPr>
        <p:spPr/>
        <p:txBody>
          <a:bodyPr/>
          <a:lstStyle/>
          <a:p>
            <a:fld id="{C572576A-FB80-453F-8D4A-981B33B1C7DA}" type="slidenum">
              <a:rPr lang="en-GB" smtClean="0"/>
              <a:t>1</a:t>
            </a:fld>
            <a:endParaRPr lang="en-GB"/>
          </a:p>
        </p:txBody>
      </p:sp>
    </p:spTree>
    <p:extLst>
      <p:ext uri="{BB962C8B-B14F-4D97-AF65-F5344CB8AC3E}">
        <p14:creationId xmlns:p14="http://schemas.microsoft.com/office/powerpoint/2010/main" val="420541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objectives were laid out for us order for us to achieve our vision. First and foremost, we needed to create a website with a functional booking system. This system would offer a choice of transportation from plane, train and taxi. For each of these the date, time and number of passengers would be selected then costs, availability and times would be displayed to the user. Should the user proceed to book travel, results from booking could be downloaded as a txt file and printed.</a:t>
            </a:r>
          </a:p>
        </p:txBody>
      </p:sp>
      <p:sp>
        <p:nvSpPr>
          <p:cNvPr id="4" name="Slide Number Placeholder 3"/>
          <p:cNvSpPr>
            <a:spLocks noGrp="1"/>
          </p:cNvSpPr>
          <p:nvPr>
            <p:ph type="sldNum" sz="quarter" idx="5"/>
          </p:nvPr>
        </p:nvSpPr>
        <p:spPr/>
        <p:txBody>
          <a:bodyPr/>
          <a:lstStyle/>
          <a:p>
            <a:fld id="{C572576A-FB80-453F-8D4A-981B33B1C7DA}" type="slidenum">
              <a:rPr lang="en-GB" smtClean="0"/>
              <a:t>2</a:t>
            </a:fld>
            <a:endParaRPr lang="en-GB"/>
          </a:p>
        </p:txBody>
      </p:sp>
    </p:spTree>
    <p:extLst>
      <p:ext uri="{BB962C8B-B14F-4D97-AF65-F5344CB8AC3E}">
        <p14:creationId xmlns:p14="http://schemas.microsoft.com/office/powerpoint/2010/main" val="113156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each of our travel modes work on individually we had our own personal objectives, but as a group we had these in mind. A clean design can give an air of professionalism and was a common theme found when researching other websites. Since we won’t have a lot of data to display, a graceful design seemed the best approach. It also seemed most practical in order to create an easy-to-use web environment for all users, thinking about perhaps the elderly who may only become overwhelmed with too many links, information and much going on. Continuing this theme, the forms should be uncomplicated and booking results laid clearly. And finally, a colour scheme or style to catch the eye and make users comfortable.</a:t>
            </a:r>
          </a:p>
        </p:txBody>
      </p:sp>
      <p:sp>
        <p:nvSpPr>
          <p:cNvPr id="4" name="Slide Number Placeholder 3"/>
          <p:cNvSpPr>
            <a:spLocks noGrp="1"/>
          </p:cNvSpPr>
          <p:nvPr>
            <p:ph type="sldNum" sz="quarter" idx="5"/>
          </p:nvPr>
        </p:nvSpPr>
        <p:spPr/>
        <p:txBody>
          <a:bodyPr/>
          <a:lstStyle/>
          <a:p>
            <a:fld id="{C572576A-FB80-453F-8D4A-981B33B1C7DA}" type="slidenum">
              <a:rPr lang="en-GB" smtClean="0"/>
              <a:t>3</a:t>
            </a:fld>
            <a:endParaRPr lang="en-GB"/>
          </a:p>
        </p:txBody>
      </p:sp>
    </p:spTree>
    <p:extLst>
      <p:ext uri="{BB962C8B-B14F-4D97-AF65-F5344CB8AC3E}">
        <p14:creationId xmlns:p14="http://schemas.microsoft.com/office/powerpoint/2010/main" val="201109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72576A-FB80-453F-8D4A-981B33B1C7DA}" type="slidenum">
              <a:rPr lang="en-GB" smtClean="0"/>
              <a:t>6</a:t>
            </a:fld>
            <a:endParaRPr lang="en-GB"/>
          </a:p>
        </p:txBody>
      </p:sp>
    </p:spTree>
    <p:extLst>
      <p:ext uri="{BB962C8B-B14F-4D97-AF65-F5344CB8AC3E}">
        <p14:creationId xmlns:p14="http://schemas.microsoft.com/office/powerpoint/2010/main" val="179335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Worked on Taxi had to change the database prices and times.</a:t>
            </a:r>
          </a:p>
          <a:p>
            <a:endParaRPr lang="en-GB" dirty="0"/>
          </a:p>
          <a:p>
            <a:r>
              <a:rPr lang="en-GB" dirty="0"/>
              <a:t>Used the same structure of html across all pages to make the website consistent.</a:t>
            </a:r>
          </a:p>
          <a:p>
            <a:endParaRPr lang="en-GB" dirty="0"/>
          </a:p>
          <a:p>
            <a:r>
              <a:rPr lang="en-GB" dirty="0"/>
              <a:t>E.G example above is the background image with the title and has a button to the booking page.</a:t>
            </a:r>
          </a:p>
          <a:p>
            <a:endParaRPr lang="en-GB" dirty="0"/>
          </a:p>
          <a:p>
            <a:r>
              <a:rPr lang="en-GB" dirty="0"/>
              <a:t>Made another folder for images in the same directory that way when we integrate our websites there shouldn’t be a problem with the image loading.</a:t>
            </a:r>
          </a:p>
          <a:p>
            <a:endParaRPr lang="en-GB" dirty="0"/>
          </a:p>
          <a:p>
            <a:r>
              <a:rPr lang="en-GB" dirty="0"/>
              <a:t>Used </a:t>
            </a:r>
            <a:r>
              <a:rPr lang="en-GB" dirty="0" err="1"/>
              <a:t>Javascript</a:t>
            </a:r>
            <a:r>
              <a:rPr lang="en-GB" dirty="0"/>
              <a:t> to make sure only the </a:t>
            </a:r>
            <a:r>
              <a:rPr lang="en-GB" dirty="0" err="1"/>
              <a:t>locatons</a:t>
            </a:r>
            <a:r>
              <a:rPr lang="en-GB" dirty="0"/>
              <a:t> available are selectable did this by using an index of the option tags by emptying them every time and adding the destination specific to the departure location.</a:t>
            </a:r>
          </a:p>
          <a:p>
            <a:endParaRPr lang="en-GB" dirty="0"/>
          </a:p>
          <a:p>
            <a:r>
              <a:rPr lang="en-GB" dirty="0"/>
              <a:t>Fetched price by one from database as they were already exclusive to the location through the SQL statement select price from table where location is a placeholder of the current location chosen by the user.</a:t>
            </a:r>
          </a:p>
          <a:p>
            <a:endParaRPr lang="en-GB" dirty="0"/>
          </a:p>
          <a:p>
            <a:r>
              <a:rPr lang="en-GB" dirty="0"/>
              <a:t>Implemented a system where an child can't go without an adult but it doesn't work as intended.</a:t>
            </a:r>
          </a:p>
          <a:p>
            <a:endParaRPr lang="en-GB" dirty="0"/>
          </a:p>
          <a:p>
            <a:r>
              <a:rPr lang="en-GB" dirty="0"/>
              <a:t>The booking page is purely using python </a:t>
            </a:r>
            <a:r>
              <a:rPr lang="en-GB" dirty="0" err="1"/>
              <a:t>cgi</a:t>
            </a:r>
            <a:r>
              <a:rPr lang="en-GB" dirty="0"/>
              <a:t> as the button on the homepage “Book a Taxi” is a link to that file.</a:t>
            </a:r>
          </a:p>
          <a:p>
            <a:r>
              <a:rPr lang="en-GB" dirty="0"/>
              <a:t>I did this so I can load the locations from the database into the dropdown menus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572576A-FB80-453F-8D4A-981B33B1C7DA}" type="slidenum">
              <a:rPr lang="en-GB" smtClean="0"/>
              <a:t>7</a:t>
            </a:fld>
            <a:endParaRPr lang="en-GB"/>
          </a:p>
        </p:txBody>
      </p:sp>
    </p:spTree>
    <p:extLst>
      <p:ext uri="{BB962C8B-B14F-4D97-AF65-F5344CB8AC3E}">
        <p14:creationId xmlns:p14="http://schemas.microsoft.com/office/powerpoint/2010/main" val="38290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group chat and we helped each other if we needed it.</a:t>
            </a:r>
          </a:p>
          <a:p>
            <a:r>
              <a:rPr lang="en-GB" dirty="0"/>
              <a:t>If we were unsure about something we would always discuss it.</a:t>
            </a:r>
          </a:p>
          <a:p>
            <a:endParaRPr lang="en-GB" dirty="0"/>
          </a:p>
          <a:p>
            <a:r>
              <a:rPr lang="en-GB"/>
              <a:t>Discussed </a:t>
            </a:r>
            <a:r>
              <a:rPr lang="en-GB" dirty="0"/>
              <a:t>how we are going to integrate the websites together</a:t>
            </a:r>
          </a:p>
          <a:p>
            <a:endParaRPr lang="en-GB" dirty="0"/>
          </a:p>
          <a:p>
            <a:endParaRPr lang="en-GB" dirty="0"/>
          </a:p>
        </p:txBody>
      </p:sp>
      <p:sp>
        <p:nvSpPr>
          <p:cNvPr id="4" name="Slide Number Placeholder 3"/>
          <p:cNvSpPr>
            <a:spLocks noGrp="1"/>
          </p:cNvSpPr>
          <p:nvPr>
            <p:ph type="sldNum" sz="quarter" idx="5"/>
          </p:nvPr>
        </p:nvSpPr>
        <p:spPr/>
        <p:txBody>
          <a:bodyPr/>
          <a:lstStyle/>
          <a:p>
            <a:fld id="{C572576A-FB80-453F-8D4A-981B33B1C7DA}" type="slidenum">
              <a:rPr lang="en-GB" smtClean="0"/>
              <a:t>10</a:t>
            </a:fld>
            <a:endParaRPr lang="en-GB"/>
          </a:p>
        </p:txBody>
      </p:sp>
    </p:spTree>
    <p:extLst>
      <p:ext uri="{BB962C8B-B14F-4D97-AF65-F5344CB8AC3E}">
        <p14:creationId xmlns:p14="http://schemas.microsoft.com/office/powerpoint/2010/main" val="399910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915372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601C72-8486-40BF-9272-E8F3962AF88D}" type="datetimeFigureOut">
              <a:rPr lang="en-GB" smtClean="0"/>
              <a:t>11/04/2019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3220549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1235737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9070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1302101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3879169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3006645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202588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21942981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013" y="4243427"/>
            <a:ext cx="8551480" cy="1845096"/>
          </a:xfrm>
          <a:noFill/>
          <a:effectLst>
            <a:outerShdw blurRad="50800" dist="38100" dir="2700000" algn="tl" rotWithShape="0">
              <a:prstClr val="black">
                <a:alpha val="40000"/>
              </a:prstClr>
            </a:outerShdw>
          </a:effectLst>
        </p:spPr>
        <p:txBody>
          <a:bodyPr>
            <a:normAutofit/>
          </a:bodyPr>
          <a:lstStyle>
            <a:lvl1pPr algn="l">
              <a:defRPr sz="4800">
                <a:solidFill>
                  <a:srgbClr val="CC0049"/>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95013" y="2614574"/>
            <a:ext cx="8551480" cy="1628853"/>
          </a:xfrm>
          <a:noFill/>
        </p:spPr>
        <p:txBody>
          <a:bodyPr>
            <a:normAutofit/>
          </a:bodyPr>
          <a:lstStyle>
            <a:lvl1pPr marL="0" indent="0" algn="l">
              <a:buNone/>
              <a:defRPr sz="3733" b="0" i="0">
                <a:solidFill>
                  <a:srgbClr val="00206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a:t>
            </a:r>
          </a:p>
          <a:p>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02271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71294"/>
            <a:ext cx="10994760" cy="1189327"/>
          </a:xfrm>
        </p:spPr>
        <p:txBody>
          <a:bodyPr>
            <a:normAutofit/>
          </a:bodyPr>
          <a:lstStyle>
            <a:lvl1pPr algn="l">
              <a:defRPr sz="4800" baseline="0">
                <a:solidFill>
                  <a:srgbClr val="CC004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1596541"/>
            <a:ext cx="10994760" cy="4682947"/>
          </a:xfrm>
        </p:spPr>
        <p:txBody>
          <a:bodyPr/>
          <a:lstStyle>
            <a:lvl1pPr algn="l">
              <a:defRPr sz="3733">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7522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3615791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1" y="578507"/>
            <a:ext cx="7940660" cy="763525"/>
          </a:xfrm>
        </p:spPr>
        <p:txBody>
          <a:bodyPr>
            <a:normAutofit/>
          </a:bodyPr>
          <a:lstStyle>
            <a:lvl1pPr algn="l">
              <a:defRPr sz="4800">
                <a:solidFill>
                  <a:srgbClr val="CC004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1598079"/>
            <a:ext cx="7940660" cy="4681415"/>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43895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48318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62986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1"/>
            <a:ext cx="10994761" cy="1018033"/>
          </a:xfrm>
        </p:spPr>
        <p:txBody>
          <a:bodyPr>
            <a:normAutofit/>
          </a:bodyPr>
          <a:lstStyle>
            <a:lvl1pPr algn="l">
              <a:defRPr sz="4800" baseline="0">
                <a:solidFill>
                  <a:srgbClr val="CC004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410967"/>
            <a:ext cx="5386917" cy="639763"/>
          </a:xfrm>
        </p:spPr>
        <p:txBody>
          <a:bodyPr anchor="b"/>
          <a:lstStyle>
            <a:lvl1pPr marL="0" indent="0" algn="ctr">
              <a:buNone/>
              <a:defRPr sz="3200" b="1">
                <a:solidFill>
                  <a:srgbClr val="CC0049"/>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986327"/>
            <a:ext cx="5386917" cy="2850495"/>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410967"/>
            <a:ext cx="5389033" cy="639763"/>
          </a:xfrm>
        </p:spPr>
        <p:txBody>
          <a:bodyPr anchor="b"/>
          <a:lstStyle>
            <a:lvl1pPr marL="0" indent="0" algn="ctr">
              <a:buNone/>
              <a:defRPr sz="3200" b="1">
                <a:solidFill>
                  <a:srgbClr val="CC0049"/>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986327"/>
            <a:ext cx="5389033" cy="2850495"/>
          </a:xfrm>
        </p:spPr>
        <p:txBody>
          <a:bodyPr/>
          <a:lstStyle>
            <a:lvl1pPr algn="ctr">
              <a:defRPr sz="3200">
                <a:solidFill>
                  <a:srgbClr val="002060"/>
                </a:solidFill>
              </a:defRPr>
            </a:lvl1pPr>
            <a:lvl2pPr algn="ctr">
              <a:defRPr sz="2667">
                <a:solidFill>
                  <a:srgbClr val="002060"/>
                </a:solidFill>
              </a:defRPr>
            </a:lvl2pPr>
            <a:lvl3pPr algn="ctr">
              <a:defRPr sz="2400">
                <a:solidFill>
                  <a:srgbClr val="002060"/>
                </a:solidFill>
              </a:defRPr>
            </a:lvl3pPr>
            <a:lvl4pPr algn="ctr">
              <a:defRPr sz="2133">
                <a:solidFill>
                  <a:srgbClr val="002060"/>
                </a:solidFill>
              </a:defRPr>
            </a:lvl4pPr>
            <a:lvl5pPr algn="ctr">
              <a:defRPr sz="2133">
                <a:solidFill>
                  <a:srgbClr val="002060"/>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872510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58250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9074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30672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05370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5456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874361" y="5391768"/>
            <a:ext cx="1422067" cy="51194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09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2074918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601C72-8486-40BF-9272-E8F3962AF88D}" type="datetimeFigureOut">
              <a:rPr lang="en-GB" smtClean="0"/>
              <a:t>11/04/2019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482406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601C72-8486-40BF-9272-E8F3962AF88D}" type="datetimeFigureOut">
              <a:rPr lang="en-GB" smtClean="0"/>
              <a:t>11/04/2019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71688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191986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10859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6601C72-8486-40BF-9272-E8F3962AF88D}" type="datetimeFigureOut">
              <a:rPr lang="en-GB" smtClean="0"/>
              <a:t>11/04/2019</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427701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601C72-8486-40BF-9272-E8F3962AF88D}" type="datetimeFigureOut">
              <a:rPr lang="en-GB" smtClean="0"/>
              <a:t>11/04/2019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E6B59A-3123-4805-AA8C-CFD0ABE7BE49}" type="slidenum">
              <a:rPr lang="en-GB" smtClean="0"/>
              <a:t>‹#›</a:t>
            </a:fld>
            <a:endParaRPr lang="en-GB"/>
          </a:p>
        </p:txBody>
      </p:sp>
    </p:spTree>
    <p:extLst>
      <p:ext uri="{BB962C8B-B14F-4D97-AF65-F5344CB8AC3E}">
        <p14:creationId xmlns:p14="http://schemas.microsoft.com/office/powerpoint/2010/main" val="242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6601C72-8486-40BF-9272-E8F3962AF88D}" type="datetimeFigureOut">
              <a:rPr lang="en-GB" smtClean="0"/>
              <a:t>11/04/2019</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E6B59A-3123-4805-AA8C-CFD0ABE7BE49}" type="slidenum">
              <a:rPr lang="en-GB" smtClean="0"/>
              <a:t>‹#›</a:t>
            </a:fld>
            <a:endParaRPr lang="en-GB"/>
          </a:p>
        </p:txBody>
      </p:sp>
    </p:spTree>
    <p:extLst>
      <p:ext uri="{BB962C8B-B14F-4D97-AF65-F5344CB8AC3E}">
        <p14:creationId xmlns:p14="http://schemas.microsoft.com/office/powerpoint/2010/main" val="369718987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4/11/2019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277838250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5.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B240FA85-4927-4A64-A332-FA273F84C5F5}"/>
              </a:ext>
            </a:extLst>
          </p:cNvPr>
          <p:cNvSpPr>
            <a:spLocks noGrp="1"/>
          </p:cNvSpPr>
          <p:nvPr>
            <p:ph type="subTitle" idx="1"/>
          </p:nvPr>
        </p:nvSpPr>
        <p:spPr>
          <a:xfrm>
            <a:off x="1154955" y="4777380"/>
            <a:ext cx="6974911" cy="861420"/>
          </a:xfrm>
        </p:spPr>
        <p:txBody>
          <a:bodyPr>
            <a:normAutofit/>
          </a:bodyPr>
          <a:lstStyle/>
          <a:p>
            <a:r>
              <a:rPr lang="en-GB">
                <a:solidFill>
                  <a:schemeClr val="tx1">
                    <a:lumMod val="85000"/>
                    <a:lumOff val="15000"/>
                  </a:schemeClr>
                </a:solidFill>
              </a:rPr>
              <a:t>By Jed Powell, Joseph Elec and Dariusz Kwiatkowski (Group 5)</a:t>
            </a:r>
          </a:p>
        </p:txBody>
      </p:sp>
      <p:sp>
        <p:nvSpPr>
          <p:cNvPr id="2" name="Title 1">
            <a:extLst>
              <a:ext uri="{FF2B5EF4-FFF2-40B4-BE49-F238E27FC236}">
                <a16:creationId xmlns:a16="http://schemas.microsoft.com/office/drawing/2014/main" id="{F45F3F13-966C-4DAF-A800-D70A207B884C}"/>
              </a:ext>
            </a:extLst>
          </p:cNvPr>
          <p:cNvSpPr>
            <a:spLocks noGrp="1"/>
          </p:cNvSpPr>
          <p:nvPr>
            <p:ph type="ctrTitle"/>
          </p:nvPr>
        </p:nvSpPr>
        <p:spPr>
          <a:xfrm>
            <a:off x="1154955" y="1447800"/>
            <a:ext cx="6974915" cy="3329581"/>
          </a:xfrm>
        </p:spPr>
        <p:txBody>
          <a:bodyPr>
            <a:normAutofit/>
          </a:bodyPr>
          <a:lstStyle/>
          <a:p>
            <a:pPr>
              <a:lnSpc>
                <a:spcPct val="90000"/>
              </a:lnSpc>
            </a:pPr>
            <a:r>
              <a:rPr lang="en-GB" sz="5600" dirty="0"/>
              <a:t>BSc COMPUTING - </a:t>
            </a:r>
            <a:br>
              <a:rPr lang="en-GB" sz="5600" dirty="0"/>
            </a:br>
            <a:r>
              <a:rPr lang="en-GB" sz="5600" dirty="0"/>
              <a:t>WEB PROGRAMMING GROUP PROJECT</a:t>
            </a:r>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8402330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4446" y="448408"/>
            <a:ext cx="5838458" cy="369332"/>
          </a:xfrm>
          <a:prstGeom prst="rect">
            <a:avLst/>
          </a:prstGeom>
          <a:noFill/>
        </p:spPr>
        <p:txBody>
          <a:bodyPr wrap="none" rtlCol="0">
            <a:spAutoFit/>
          </a:bodyPr>
          <a:lstStyle/>
          <a:p>
            <a:r>
              <a:rPr lang="en-GB" dirty="0"/>
              <a:t>HOW DIFFERENT COMPONENTS WERE INTERGRATED</a:t>
            </a:r>
          </a:p>
        </p:txBody>
      </p:sp>
      <p:sp>
        <p:nvSpPr>
          <p:cNvPr id="3" name="TextBox 2"/>
          <p:cNvSpPr txBox="1"/>
          <p:nvPr/>
        </p:nvSpPr>
        <p:spPr>
          <a:xfrm>
            <a:off x="404446" y="949569"/>
            <a:ext cx="5625258" cy="1477328"/>
          </a:xfrm>
          <a:prstGeom prst="rect">
            <a:avLst/>
          </a:prstGeom>
          <a:noFill/>
        </p:spPr>
        <p:txBody>
          <a:bodyPr wrap="none" rtlCol="0">
            <a:spAutoFit/>
          </a:bodyPr>
          <a:lstStyle/>
          <a:p>
            <a:pPr marL="285750" indent="-285750">
              <a:buFont typeface="Arial" panose="020B0604020202020204" pitchFamily="34" charset="0"/>
              <a:buChar char="•"/>
            </a:pPr>
            <a:r>
              <a:rPr lang="en-GB" dirty="0"/>
              <a:t>Components moved into common folder</a:t>
            </a:r>
          </a:p>
          <a:p>
            <a:pPr marL="285750" indent="-285750">
              <a:buFont typeface="Arial" panose="020B0604020202020204" pitchFamily="34" charset="0"/>
              <a:buChar char="•"/>
            </a:pPr>
            <a:r>
              <a:rPr lang="en-GB" dirty="0"/>
              <a:t>Link addresses changed to work in new folder</a:t>
            </a:r>
          </a:p>
          <a:p>
            <a:pPr marL="285750" indent="-285750">
              <a:buFont typeface="Arial" panose="020B0604020202020204" pitchFamily="34" charset="0"/>
              <a:buChar char="•"/>
            </a:pPr>
            <a:r>
              <a:rPr lang="en-GB" dirty="0"/>
              <a:t>Main index page to access each travel mode</a:t>
            </a:r>
          </a:p>
          <a:p>
            <a:pPr marL="285750" indent="-285750">
              <a:buFont typeface="Arial" panose="020B0604020202020204" pitchFamily="34" charset="0"/>
              <a:buChar char="•"/>
            </a:pPr>
            <a:r>
              <a:rPr lang="en-GB" dirty="0"/>
              <a:t>Navigation bar on each webpage</a:t>
            </a:r>
          </a:p>
          <a:p>
            <a:pPr marL="285750" indent="-285750">
              <a:buFont typeface="Arial" panose="020B0604020202020204" pitchFamily="34" charset="0"/>
              <a:buChar char="•"/>
            </a:pPr>
            <a:r>
              <a:rPr lang="en-GB" dirty="0"/>
              <a:t>SQL tables merged into one database</a:t>
            </a:r>
          </a:p>
        </p:txBody>
      </p:sp>
      <p:sp>
        <p:nvSpPr>
          <p:cNvPr id="4" name="TextBox 3"/>
          <p:cNvSpPr txBox="1"/>
          <p:nvPr/>
        </p:nvSpPr>
        <p:spPr>
          <a:xfrm>
            <a:off x="404446" y="2558726"/>
            <a:ext cx="3918060" cy="369332"/>
          </a:xfrm>
          <a:prstGeom prst="rect">
            <a:avLst/>
          </a:prstGeom>
          <a:noFill/>
        </p:spPr>
        <p:txBody>
          <a:bodyPr wrap="none" rtlCol="0">
            <a:spAutoFit/>
          </a:bodyPr>
          <a:lstStyle/>
          <a:p>
            <a:r>
              <a:rPr lang="en-GB" dirty="0"/>
              <a:t>HOW GROUP WORKED TOGETHER</a:t>
            </a:r>
          </a:p>
        </p:txBody>
      </p:sp>
      <p:sp>
        <p:nvSpPr>
          <p:cNvPr id="5" name="TextBox 4"/>
          <p:cNvSpPr txBox="1"/>
          <p:nvPr/>
        </p:nvSpPr>
        <p:spPr>
          <a:xfrm>
            <a:off x="404446" y="3059887"/>
            <a:ext cx="7468711" cy="1200329"/>
          </a:xfrm>
          <a:prstGeom prst="rect">
            <a:avLst/>
          </a:prstGeom>
          <a:noFill/>
        </p:spPr>
        <p:txBody>
          <a:bodyPr wrap="none" rtlCol="0">
            <a:spAutoFit/>
          </a:bodyPr>
          <a:lstStyle/>
          <a:p>
            <a:pPr marL="285750" indent="-285750">
              <a:buFont typeface="Arial" panose="020B0604020202020204" pitchFamily="34" charset="0"/>
              <a:buChar char="•"/>
            </a:pPr>
            <a:r>
              <a:rPr lang="en-GB" dirty="0"/>
              <a:t>Worked alongside individually and offered help when asked</a:t>
            </a:r>
          </a:p>
          <a:p>
            <a:pPr marL="285750" indent="-285750">
              <a:buFont typeface="Arial" panose="020B0604020202020204" pitchFamily="34" charset="0"/>
              <a:buChar char="•"/>
            </a:pPr>
            <a:r>
              <a:rPr lang="en-GB" dirty="0"/>
              <a:t>Discussed during development how parts would be integrated</a:t>
            </a:r>
          </a:p>
          <a:p>
            <a:pPr marL="285750" indent="-285750">
              <a:buFont typeface="Arial" panose="020B0604020202020204" pitchFamily="34" charset="0"/>
              <a:buChar char="•"/>
            </a:pPr>
            <a:r>
              <a:rPr lang="en-GB" dirty="0"/>
              <a:t>Design style kept mostly consistent but didn’t keep together</a:t>
            </a:r>
          </a:p>
          <a:p>
            <a:pPr marL="285750" indent="-285750">
              <a:buFont typeface="Arial" panose="020B0604020202020204" pitchFamily="34" charset="0"/>
              <a:buChar char="•"/>
            </a:pPr>
            <a:endParaRPr lang="en-GB" dirty="0"/>
          </a:p>
        </p:txBody>
      </p:sp>
      <p:sp>
        <p:nvSpPr>
          <p:cNvPr id="6" name="TextBox 5"/>
          <p:cNvSpPr txBox="1"/>
          <p:nvPr/>
        </p:nvSpPr>
        <p:spPr>
          <a:xfrm>
            <a:off x="404446" y="4260216"/>
            <a:ext cx="3371436" cy="369332"/>
          </a:xfrm>
          <a:prstGeom prst="rect">
            <a:avLst/>
          </a:prstGeom>
          <a:noFill/>
        </p:spPr>
        <p:txBody>
          <a:bodyPr wrap="none" rtlCol="0">
            <a:spAutoFit/>
          </a:bodyPr>
          <a:lstStyle/>
          <a:p>
            <a:r>
              <a:rPr lang="en-GB" dirty="0"/>
              <a:t>WHAT WE WOULD DO BETTER</a:t>
            </a:r>
          </a:p>
        </p:txBody>
      </p:sp>
      <p:sp>
        <p:nvSpPr>
          <p:cNvPr id="7" name="TextBox 6"/>
          <p:cNvSpPr txBox="1"/>
          <p:nvPr/>
        </p:nvSpPr>
        <p:spPr>
          <a:xfrm>
            <a:off x="404446" y="4669044"/>
            <a:ext cx="7401385" cy="1200329"/>
          </a:xfrm>
          <a:prstGeom prst="rect">
            <a:avLst/>
          </a:prstGeom>
          <a:noFill/>
        </p:spPr>
        <p:txBody>
          <a:bodyPr wrap="none" rtlCol="0">
            <a:spAutoFit/>
          </a:bodyPr>
          <a:lstStyle/>
          <a:p>
            <a:pPr marL="285750" indent="-285750">
              <a:buFont typeface="Arial" panose="020B0604020202020204" pitchFamily="34" charset="0"/>
              <a:buChar char="•"/>
            </a:pPr>
            <a:r>
              <a:rPr lang="en-GB" dirty="0"/>
              <a:t>What soft deadlines we should make (planning, modules, </a:t>
            </a:r>
            <a:r>
              <a:rPr lang="en-GB" dirty="0" err="1"/>
              <a:t>etc</a:t>
            </a:r>
            <a:r>
              <a:rPr lang="en-GB" dirty="0"/>
              <a:t>)</a:t>
            </a:r>
          </a:p>
          <a:p>
            <a:pPr marL="285750" indent="-285750">
              <a:buFont typeface="Arial" panose="020B0604020202020204" pitchFamily="34" charset="0"/>
              <a:buChar char="•"/>
            </a:pPr>
            <a:r>
              <a:rPr lang="en-GB" dirty="0"/>
              <a:t>To try and maintain </a:t>
            </a:r>
            <a:r>
              <a:rPr lang="en-GB" dirty="0" err="1"/>
              <a:t>consistant</a:t>
            </a:r>
            <a:r>
              <a:rPr lang="en-GB" dirty="0"/>
              <a:t> style</a:t>
            </a:r>
          </a:p>
          <a:p>
            <a:pPr marL="285750" indent="-285750">
              <a:buFont typeface="Arial" panose="020B0604020202020204" pitchFamily="34" charset="0"/>
              <a:buChar char="•"/>
            </a:pPr>
            <a:r>
              <a:rPr lang="en-GB" dirty="0"/>
              <a:t>The importance of testing</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296379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2085" y="553915"/>
            <a:ext cx="5080237" cy="1477328"/>
          </a:xfrm>
          <a:prstGeom prst="rect">
            <a:avLst/>
          </a:prstGeom>
          <a:noFill/>
        </p:spPr>
        <p:txBody>
          <a:bodyPr wrap="none" rtlCol="0">
            <a:spAutoFit/>
          </a:bodyPr>
          <a:lstStyle/>
          <a:p>
            <a:r>
              <a:rPr lang="en-GB" dirty="0"/>
              <a:t>LESP ISSUES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Images sourced from Copyright Free sites</a:t>
            </a:r>
          </a:p>
          <a:p>
            <a:pPr marL="285750" indent="-285750">
              <a:buFont typeface="Arial" panose="020B0604020202020204" pitchFamily="34" charset="0"/>
              <a:buChar char="•"/>
            </a:pPr>
            <a:r>
              <a:rPr lang="en-GB" dirty="0"/>
              <a:t>No obscene of offensive material</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145475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06628-6BC8-4ED5-B93E-122B6C0802C2}"/>
              </a:ext>
            </a:extLst>
          </p:cNvPr>
          <p:cNvSpPr>
            <a:spLocks noGrp="1"/>
          </p:cNvSpPr>
          <p:nvPr>
            <p:ph type="title"/>
          </p:nvPr>
        </p:nvSpPr>
        <p:spPr>
          <a:xfrm>
            <a:off x="643855" y="1447800"/>
            <a:ext cx="3108626" cy="4572000"/>
          </a:xfrm>
        </p:spPr>
        <p:txBody>
          <a:bodyPr anchor="ctr">
            <a:normAutofit/>
          </a:bodyPr>
          <a:lstStyle/>
          <a:p>
            <a:r>
              <a:rPr lang="en-GB" sz="3200">
                <a:solidFill>
                  <a:srgbClr val="F2F2F2"/>
                </a:solidFill>
              </a:rPr>
              <a:t>Objectives</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E5CDBEA-F2F0-4B2A-8951-922B731EA5D2}"/>
              </a:ext>
            </a:extLst>
          </p:cNvPr>
          <p:cNvGraphicFramePr>
            <a:graphicFrameLocks noGrp="1"/>
          </p:cNvGraphicFramePr>
          <p:nvPr>
            <p:ph idx="1"/>
            <p:extLst>
              <p:ext uri="{D42A27DB-BD31-4B8C-83A1-F6EECF244321}">
                <p14:modId xmlns:p14="http://schemas.microsoft.com/office/powerpoint/2010/main" val="3983441060"/>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32187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E6F9A3-300E-47F5-B41C-C8C5E758D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6264F-F676-4C20-B1A6-EA56125A28DF}"/>
              </a:ext>
            </a:extLst>
          </p:cNvPr>
          <p:cNvSpPr>
            <a:spLocks noGrp="1"/>
          </p:cNvSpPr>
          <p:nvPr>
            <p:ph type="title"/>
          </p:nvPr>
        </p:nvSpPr>
        <p:spPr>
          <a:xfrm>
            <a:off x="648929" y="1063417"/>
            <a:ext cx="3505495" cy="4675396"/>
          </a:xfrm>
        </p:spPr>
        <p:txBody>
          <a:bodyPr anchor="ctr">
            <a:normAutofit/>
          </a:bodyPr>
          <a:lstStyle/>
          <a:p>
            <a:r>
              <a:rPr lang="en-GB">
                <a:solidFill>
                  <a:srgbClr val="F2F2F2"/>
                </a:solidFill>
              </a:rPr>
              <a:t>DESIGN</a:t>
            </a:r>
          </a:p>
        </p:txBody>
      </p:sp>
      <p:sp>
        <p:nvSpPr>
          <p:cNvPr id="12" name="Rectangle 11">
            <a:extLst>
              <a:ext uri="{FF2B5EF4-FFF2-40B4-BE49-F238E27FC236}">
                <a16:creationId xmlns:a16="http://schemas.microsoft.com/office/drawing/2014/main" id="{61B4701B-39FE-43B8-86AA-D6B8789C2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E9A7EF13-49FA-4355-971A-34B065F35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CF3C3E-0F7B-4F0C-8EBD-BDD38E9C6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33C5EAC7-0BA3-4962-A676-94797DCCD778}"/>
              </a:ext>
            </a:extLst>
          </p:cNvPr>
          <p:cNvGraphicFramePr>
            <a:graphicFrameLocks noGrp="1"/>
          </p:cNvGraphicFramePr>
          <p:nvPr>
            <p:ph idx="1"/>
            <p:extLst>
              <p:ext uri="{D42A27DB-BD31-4B8C-83A1-F6EECF244321}">
                <p14:modId xmlns:p14="http://schemas.microsoft.com/office/powerpoint/2010/main" val="4111203066"/>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30661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556E-E7A7-480C-A318-C850E6029992}"/>
              </a:ext>
            </a:extLst>
          </p:cNvPr>
          <p:cNvSpPr>
            <a:spLocks noGrp="1"/>
          </p:cNvSpPr>
          <p:nvPr>
            <p:ph type="title"/>
          </p:nvPr>
        </p:nvSpPr>
        <p:spPr/>
        <p:txBody>
          <a:bodyPr/>
          <a:lstStyle/>
          <a:p>
            <a:r>
              <a:rPr lang="en-GB" dirty="0"/>
              <a:t>COMPONENT 1 – PLANS AND FINAL PRODUCT</a:t>
            </a:r>
          </a:p>
        </p:txBody>
      </p:sp>
      <p:pic>
        <p:nvPicPr>
          <p:cNvPr id="4" name="Picture 3">
            <a:extLst>
              <a:ext uri="{FF2B5EF4-FFF2-40B4-BE49-F238E27FC236}">
                <a16:creationId xmlns:a16="http://schemas.microsoft.com/office/drawing/2014/main" id="{48E7C79D-1295-491D-B254-6D0D7A732429}"/>
              </a:ext>
            </a:extLst>
          </p:cNvPr>
          <p:cNvPicPr>
            <a:picLocks noChangeAspect="1"/>
          </p:cNvPicPr>
          <p:nvPr/>
        </p:nvPicPr>
        <p:blipFill rotWithShape="1">
          <a:blip r:embed="rId2"/>
          <a:srcRect l="40267" t="19547" r="33036" b="23537"/>
          <a:stretch/>
        </p:blipFill>
        <p:spPr>
          <a:xfrm>
            <a:off x="750513" y="1853248"/>
            <a:ext cx="3076803" cy="3689662"/>
          </a:xfrm>
          <a:prstGeom prst="rect">
            <a:avLst/>
          </a:prstGeom>
        </p:spPr>
      </p:pic>
      <p:pic>
        <p:nvPicPr>
          <p:cNvPr id="5" name="Picture 4">
            <a:extLst>
              <a:ext uri="{FF2B5EF4-FFF2-40B4-BE49-F238E27FC236}">
                <a16:creationId xmlns:a16="http://schemas.microsoft.com/office/drawing/2014/main" id="{FA75276F-4DCA-4FC5-B8CF-BBB2D1D4D290}"/>
              </a:ext>
            </a:extLst>
          </p:cNvPr>
          <p:cNvPicPr>
            <a:picLocks noChangeAspect="1"/>
          </p:cNvPicPr>
          <p:nvPr/>
        </p:nvPicPr>
        <p:blipFill>
          <a:blip r:embed="rId3"/>
          <a:stretch>
            <a:fillRect/>
          </a:stretch>
        </p:blipFill>
        <p:spPr>
          <a:xfrm>
            <a:off x="4760643" y="2904553"/>
            <a:ext cx="6223518" cy="3500729"/>
          </a:xfrm>
          <a:prstGeom prst="rect">
            <a:avLst/>
          </a:prstGeom>
        </p:spPr>
      </p:pic>
      <p:pic>
        <p:nvPicPr>
          <p:cNvPr id="6" name="Picture 5">
            <a:extLst>
              <a:ext uri="{FF2B5EF4-FFF2-40B4-BE49-F238E27FC236}">
                <a16:creationId xmlns:a16="http://schemas.microsoft.com/office/drawing/2014/main" id="{9C058734-0F42-4D4A-ABEC-DA5FE7CD8829}"/>
              </a:ext>
            </a:extLst>
          </p:cNvPr>
          <p:cNvPicPr>
            <a:picLocks noChangeAspect="1"/>
          </p:cNvPicPr>
          <p:nvPr/>
        </p:nvPicPr>
        <p:blipFill rotWithShape="1">
          <a:blip r:embed="rId4"/>
          <a:srcRect r="61553" b="86667"/>
          <a:stretch/>
        </p:blipFill>
        <p:spPr>
          <a:xfrm>
            <a:off x="4760643" y="1396048"/>
            <a:ext cx="4687410" cy="914400"/>
          </a:xfrm>
          <a:prstGeom prst="rect">
            <a:avLst/>
          </a:prstGeom>
        </p:spPr>
      </p:pic>
      <p:sp>
        <p:nvSpPr>
          <p:cNvPr id="7" name="TextBox 6">
            <a:extLst>
              <a:ext uri="{FF2B5EF4-FFF2-40B4-BE49-F238E27FC236}">
                <a16:creationId xmlns:a16="http://schemas.microsoft.com/office/drawing/2014/main" id="{752517DA-36A9-4E60-B315-15151B4945F9}"/>
              </a:ext>
            </a:extLst>
          </p:cNvPr>
          <p:cNvSpPr txBox="1"/>
          <p:nvPr/>
        </p:nvSpPr>
        <p:spPr>
          <a:xfrm>
            <a:off x="750513" y="5542910"/>
            <a:ext cx="3181205" cy="923330"/>
          </a:xfrm>
          <a:prstGeom prst="rect">
            <a:avLst/>
          </a:prstGeom>
          <a:noFill/>
        </p:spPr>
        <p:txBody>
          <a:bodyPr wrap="square" rtlCol="0">
            <a:spAutoFit/>
          </a:bodyPr>
          <a:lstStyle/>
          <a:p>
            <a:r>
              <a:rPr lang="en-GB" dirty="0"/>
              <a:t>- Layout changed but retains core functionality envisioned</a:t>
            </a:r>
          </a:p>
        </p:txBody>
      </p:sp>
    </p:spTree>
    <p:extLst>
      <p:ext uri="{BB962C8B-B14F-4D97-AF65-F5344CB8AC3E}">
        <p14:creationId xmlns:p14="http://schemas.microsoft.com/office/powerpoint/2010/main" val="1795361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CE2B-D687-4F03-BA6A-B355229C3447}"/>
              </a:ext>
            </a:extLst>
          </p:cNvPr>
          <p:cNvSpPr>
            <a:spLocks noGrp="1"/>
          </p:cNvSpPr>
          <p:nvPr>
            <p:ph type="title"/>
          </p:nvPr>
        </p:nvSpPr>
        <p:spPr>
          <a:xfrm>
            <a:off x="204185" y="452718"/>
            <a:ext cx="10515118" cy="666955"/>
          </a:xfrm>
        </p:spPr>
        <p:txBody>
          <a:bodyPr/>
          <a:lstStyle/>
          <a:p>
            <a:r>
              <a:rPr lang="en-GB" dirty="0"/>
              <a:t>COMPONENT 1 – PROBLEMS/SOLUTIONS</a:t>
            </a:r>
            <a:br>
              <a:rPr lang="en-GB" dirty="0"/>
            </a:br>
            <a:endParaRPr lang="en-GB" dirty="0"/>
          </a:p>
        </p:txBody>
      </p:sp>
      <p:sp>
        <p:nvSpPr>
          <p:cNvPr id="11" name="TextBox 10">
            <a:extLst>
              <a:ext uri="{FF2B5EF4-FFF2-40B4-BE49-F238E27FC236}">
                <a16:creationId xmlns:a16="http://schemas.microsoft.com/office/drawing/2014/main" id="{8ED1B4F7-84C4-44F7-9CA8-7C8BA7904976}"/>
              </a:ext>
            </a:extLst>
          </p:cNvPr>
          <p:cNvSpPr txBox="1"/>
          <p:nvPr/>
        </p:nvSpPr>
        <p:spPr>
          <a:xfrm>
            <a:off x="204185" y="1264412"/>
            <a:ext cx="3693111" cy="2031325"/>
          </a:xfrm>
          <a:prstGeom prst="rect">
            <a:avLst/>
          </a:prstGeom>
          <a:noFill/>
        </p:spPr>
        <p:txBody>
          <a:bodyPr wrap="square" rtlCol="0">
            <a:spAutoFit/>
          </a:bodyPr>
          <a:lstStyle/>
          <a:p>
            <a:r>
              <a:rPr lang="en-GB" dirty="0"/>
              <a:t>PROBLEM 1: Forms could pass any values, often resulting in errors or blank spaces</a:t>
            </a:r>
          </a:p>
          <a:p>
            <a:endParaRPr lang="en-GB" dirty="0"/>
          </a:p>
          <a:p>
            <a:r>
              <a:rPr lang="en-GB" dirty="0"/>
              <a:t>SOLUTION: JavaScript – used to regulate form entry and prevent errors</a:t>
            </a:r>
          </a:p>
        </p:txBody>
      </p:sp>
      <p:pic>
        <p:nvPicPr>
          <p:cNvPr id="12" name="Picture 11">
            <a:extLst>
              <a:ext uri="{FF2B5EF4-FFF2-40B4-BE49-F238E27FC236}">
                <a16:creationId xmlns:a16="http://schemas.microsoft.com/office/drawing/2014/main" id="{C1F2525A-C77C-49B8-9354-9C0C494D275D}"/>
              </a:ext>
            </a:extLst>
          </p:cNvPr>
          <p:cNvPicPr>
            <a:picLocks noChangeAspect="1"/>
          </p:cNvPicPr>
          <p:nvPr/>
        </p:nvPicPr>
        <p:blipFill rotWithShape="1">
          <a:blip r:embed="rId2"/>
          <a:srcRect l="8083" t="9838" r="50000" b="51943"/>
          <a:stretch/>
        </p:blipFill>
        <p:spPr>
          <a:xfrm>
            <a:off x="204185" y="3295737"/>
            <a:ext cx="5110579" cy="2621035"/>
          </a:xfrm>
          <a:prstGeom prst="rect">
            <a:avLst/>
          </a:prstGeom>
        </p:spPr>
      </p:pic>
      <p:sp>
        <p:nvSpPr>
          <p:cNvPr id="13" name="TextBox 12">
            <a:extLst>
              <a:ext uri="{FF2B5EF4-FFF2-40B4-BE49-F238E27FC236}">
                <a16:creationId xmlns:a16="http://schemas.microsoft.com/office/drawing/2014/main" id="{96CD1D9B-5E81-443A-9026-F39539BA61EB}"/>
              </a:ext>
            </a:extLst>
          </p:cNvPr>
          <p:cNvSpPr txBox="1"/>
          <p:nvPr/>
        </p:nvSpPr>
        <p:spPr>
          <a:xfrm>
            <a:off x="6347947" y="1264412"/>
            <a:ext cx="3893517" cy="2308324"/>
          </a:xfrm>
          <a:prstGeom prst="rect">
            <a:avLst/>
          </a:prstGeom>
          <a:noFill/>
        </p:spPr>
        <p:txBody>
          <a:bodyPr wrap="square" rtlCol="0">
            <a:spAutoFit/>
          </a:bodyPr>
          <a:lstStyle/>
          <a:p>
            <a:r>
              <a:rPr lang="en-GB" dirty="0"/>
              <a:t>PROBLEM 2: Unappealing and hard to work with stylesheet</a:t>
            </a:r>
          </a:p>
          <a:p>
            <a:endParaRPr lang="en-GB" dirty="0"/>
          </a:p>
          <a:p>
            <a:r>
              <a:rPr lang="en-GB" dirty="0"/>
              <a:t>SOLUTION: w3.css + w3template – gave a bootstrap-like experience with a solid foundation of which to base the website on, adapt and grow.</a:t>
            </a:r>
          </a:p>
        </p:txBody>
      </p:sp>
    </p:spTree>
    <p:extLst>
      <p:ext uri="{BB962C8B-B14F-4D97-AF65-F5344CB8AC3E}">
        <p14:creationId xmlns:p14="http://schemas.microsoft.com/office/powerpoint/2010/main" val="355462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2AA78-38F3-4E3F-ADF0-5FE13FEE7C3B}"/>
              </a:ext>
            </a:extLst>
          </p:cNvPr>
          <p:cNvSpPr>
            <a:spLocks noGrp="1"/>
          </p:cNvSpPr>
          <p:nvPr>
            <p:ph type="ctrTitle"/>
          </p:nvPr>
        </p:nvSpPr>
        <p:spPr>
          <a:xfrm>
            <a:off x="928382" y="14681"/>
            <a:ext cx="9144000" cy="1909763"/>
          </a:xfrm>
        </p:spPr>
        <p:txBody>
          <a:bodyPr/>
          <a:lstStyle/>
          <a:p>
            <a:r>
              <a:rPr lang="en-GB" dirty="0"/>
              <a:t>Taxi</a:t>
            </a:r>
          </a:p>
        </p:txBody>
      </p:sp>
      <p:sp>
        <p:nvSpPr>
          <p:cNvPr id="4" name="TextBox 3">
            <a:extLst>
              <a:ext uri="{FF2B5EF4-FFF2-40B4-BE49-F238E27FC236}">
                <a16:creationId xmlns:a16="http://schemas.microsoft.com/office/drawing/2014/main" id="{9639A577-481A-4414-AE3D-92E66872CBC0}"/>
              </a:ext>
            </a:extLst>
          </p:cNvPr>
          <p:cNvSpPr txBox="1"/>
          <p:nvPr/>
        </p:nvSpPr>
        <p:spPr>
          <a:xfrm>
            <a:off x="1501629" y="2273417"/>
            <a:ext cx="2508309" cy="646331"/>
          </a:xfrm>
          <a:prstGeom prst="rect">
            <a:avLst/>
          </a:prstGeom>
          <a:noFill/>
        </p:spPr>
        <p:txBody>
          <a:bodyPr wrap="square" rtlCol="0">
            <a:spAutoFit/>
          </a:bodyPr>
          <a:lstStyle/>
          <a:p>
            <a:r>
              <a:rPr lang="en-GB" dirty="0"/>
              <a:t>I have worked on the Taxi mode in our group.</a:t>
            </a:r>
          </a:p>
        </p:txBody>
      </p:sp>
      <p:sp>
        <p:nvSpPr>
          <p:cNvPr id="5" name="TextBox 4">
            <a:extLst>
              <a:ext uri="{FF2B5EF4-FFF2-40B4-BE49-F238E27FC236}">
                <a16:creationId xmlns:a16="http://schemas.microsoft.com/office/drawing/2014/main" id="{786FFD4B-FC19-428B-ADFE-37CFEE266021}"/>
              </a:ext>
            </a:extLst>
          </p:cNvPr>
          <p:cNvSpPr txBox="1"/>
          <p:nvPr/>
        </p:nvSpPr>
        <p:spPr>
          <a:xfrm>
            <a:off x="8059023" y="2919748"/>
            <a:ext cx="3188443" cy="3693319"/>
          </a:xfrm>
          <a:prstGeom prst="rect">
            <a:avLst/>
          </a:prstGeom>
          <a:noFill/>
        </p:spPr>
        <p:txBody>
          <a:bodyPr wrap="square" rtlCol="0">
            <a:spAutoFit/>
          </a:bodyPr>
          <a:lstStyle/>
          <a:p>
            <a:r>
              <a:rPr lang="en-GB" dirty="0"/>
              <a:t>These are the technologies I have used to achieve my vision: HTML as it structures the webpage,</a:t>
            </a:r>
          </a:p>
          <a:p>
            <a:r>
              <a:rPr lang="en-GB" dirty="0"/>
              <a:t>CSS to style the html and make the webpages presentable,</a:t>
            </a:r>
          </a:p>
          <a:p>
            <a:r>
              <a:rPr lang="en-GB" dirty="0" err="1"/>
              <a:t>Javascript</a:t>
            </a:r>
            <a:r>
              <a:rPr lang="en-GB" dirty="0"/>
              <a:t> for validation,</a:t>
            </a:r>
          </a:p>
          <a:p>
            <a:r>
              <a:rPr lang="en-GB" dirty="0"/>
              <a:t>Python CGI for connecting to the database,</a:t>
            </a:r>
          </a:p>
          <a:p>
            <a:r>
              <a:rPr lang="en-GB" dirty="0"/>
              <a:t>MySQL to store information such as the travel times and locations.</a:t>
            </a:r>
          </a:p>
        </p:txBody>
      </p:sp>
      <p:pic>
        <p:nvPicPr>
          <p:cNvPr id="6" name="Picture 5">
            <a:extLst>
              <a:ext uri="{FF2B5EF4-FFF2-40B4-BE49-F238E27FC236}">
                <a16:creationId xmlns:a16="http://schemas.microsoft.com/office/drawing/2014/main" id="{0B73946A-D6D2-4F3A-AA3E-21E356E12E28}"/>
              </a:ext>
            </a:extLst>
          </p:cNvPr>
          <p:cNvPicPr>
            <a:picLocks noChangeAspect="1"/>
          </p:cNvPicPr>
          <p:nvPr/>
        </p:nvPicPr>
        <p:blipFill rotWithShape="1">
          <a:blip r:embed="rId3"/>
          <a:srcRect l="17697" t="67191" r="60884" b="18869"/>
          <a:stretch/>
        </p:blipFill>
        <p:spPr>
          <a:xfrm>
            <a:off x="1083578" y="4038906"/>
            <a:ext cx="2379677" cy="838900"/>
          </a:xfrm>
          <a:prstGeom prst="rect">
            <a:avLst/>
          </a:prstGeom>
        </p:spPr>
      </p:pic>
      <p:pic>
        <p:nvPicPr>
          <p:cNvPr id="7" name="Picture 6">
            <a:extLst>
              <a:ext uri="{FF2B5EF4-FFF2-40B4-BE49-F238E27FC236}">
                <a16:creationId xmlns:a16="http://schemas.microsoft.com/office/drawing/2014/main" id="{73F7AED8-F7C3-4831-B1EE-1FCD58A4048D}"/>
              </a:ext>
            </a:extLst>
          </p:cNvPr>
          <p:cNvPicPr>
            <a:picLocks noChangeAspect="1"/>
          </p:cNvPicPr>
          <p:nvPr/>
        </p:nvPicPr>
        <p:blipFill rotWithShape="1">
          <a:blip r:embed="rId4"/>
          <a:srcRect l="17271" t="44569" r="52592" b="34090"/>
          <a:stretch/>
        </p:blipFill>
        <p:spPr>
          <a:xfrm>
            <a:off x="805341" y="570844"/>
            <a:ext cx="3674379" cy="1409351"/>
          </a:xfrm>
          <a:prstGeom prst="rect">
            <a:avLst/>
          </a:prstGeom>
        </p:spPr>
      </p:pic>
      <p:pic>
        <p:nvPicPr>
          <p:cNvPr id="9" name="Picture 8">
            <a:extLst>
              <a:ext uri="{FF2B5EF4-FFF2-40B4-BE49-F238E27FC236}">
                <a16:creationId xmlns:a16="http://schemas.microsoft.com/office/drawing/2014/main" id="{4A8492CE-247C-42C4-85F4-4E3420D5C133}"/>
              </a:ext>
            </a:extLst>
          </p:cNvPr>
          <p:cNvPicPr>
            <a:picLocks noChangeAspect="1"/>
          </p:cNvPicPr>
          <p:nvPr/>
        </p:nvPicPr>
        <p:blipFill rotWithShape="1">
          <a:blip r:embed="rId5"/>
          <a:srcRect l="18234" t="51764" r="64770" b="26895"/>
          <a:stretch/>
        </p:blipFill>
        <p:spPr>
          <a:xfrm>
            <a:off x="8059023" y="1012744"/>
            <a:ext cx="2072080" cy="1409352"/>
          </a:xfrm>
          <a:prstGeom prst="rect">
            <a:avLst/>
          </a:prstGeom>
        </p:spPr>
      </p:pic>
      <p:pic>
        <p:nvPicPr>
          <p:cNvPr id="10" name="Picture 9">
            <a:extLst>
              <a:ext uri="{FF2B5EF4-FFF2-40B4-BE49-F238E27FC236}">
                <a16:creationId xmlns:a16="http://schemas.microsoft.com/office/drawing/2014/main" id="{CE749B7A-C554-4CAB-986A-19AE3FEE4F47}"/>
              </a:ext>
            </a:extLst>
          </p:cNvPr>
          <p:cNvPicPr>
            <a:picLocks noChangeAspect="1"/>
          </p:cNvPicPr>
          <p:nvPr/>
        </p:nvPicPr>
        <p:blipFill rotWithShape="1">
          <a:blip r:embed="rId6"/>
          <a:srcRect l="16514" t="22975" r="55550" b="66228"/>
          <a:stretch/>
        </p:blipFill>
        <p:spPr>
          <a:xfrm>
            <a:off x="3860333" y="5796792"/>
            <a:ext cx="3405930" cy="713064"/>
          </a:xfrm>
          <a:prstGeom prst="rect">
            <a:avLst/>
          </a:prstGeom>
        </p:spPr>
      </p:pic>
      <p:sp>
        <p:nvSpPr>
          <p:cNvPr id="11" name="TextBox 10">
            <a:extLst>
              <a:ext uri="{FF2B5EF4-FFF2-40B4-BE49-F238E27FC236}">
                <a16:creationId xmlns:a16="http://schemas.microsoft.com/office/drawing/2014/main" id="{A5558398-DDD2-4F18-93D1-F0E109C25C1D}"/>
              </a:ext>
            </a:extLst>
          </p:cNvPr>
          <p:cNvSpPr txBox="1"/>
          <p:nvPr/>
        </p:nvSpPr>
        <p:spPr>
          <a:xfrm>
            <a:off x="2119618" y="201512"/>
            <a:ext cx="939567" cy="369332"/>
          </a:xfrm>
          <a:prstGeom prst="rect">
            <a:avLst/>
          </a:prstGeom>
          <a:noFill/>
        </p:spPr>
        <p:txBody>
          <a:bodyPr wrap="square" rtlCol="0">
            <a:spAutoFit/>
          </a:bodyPr>
          <a:lstStyle/>
          <a:p>
            <a:r>
              <a:rPr lang="en-GB" dirty="0"/>
              <a:t>HTML</a:t>
            </a:r>
          </a:p>
        </p:txBody>
      </p:sp>
      <p:sp>
        <p:nvSpPr>
          <p:cNvPr id="12" name="TextBox 11">
            <a:extLst>
              <a:ext uri="{FF2B5EF4-FFF2-40B4-BE49-F238E27FC236}">
                <a16:creationId xmlns:a16="http://schemas.microsoft.com/office/drawing/2014/main" id="{DA1DA1DD-5C02-49EF-9BB3-8B811E281CFF}"/>
              </a:ext>
            </a:extLst>
          </p:cNvPr>
          <p:cNvSpPr txBox="1"/>
          <p:nvPr/>
        </p:nvSpPr>
        <p:spPr>
          <a:xfrm>
            <a:off x="1616281" y="3439365"/>
            <a:ext cx="1139502" cy="646331"/>
          </a:xfrm>
          <a:prstGeom prst="rect">
            <a:avLst/>
          </a:prstGeom>
          <a:noFill/>
        </p:spPr>
        <p:txBody>
          <a:bodyPr wrap="square" rtlCol="0">
            <a:spAutoFit/>
          </a:bodyPr>
          <a:lstStyle/>
          <a:p>
            <a:r>
              <a:rPr lang="en-GB" dirty="0" err="1"/>
              <a:t>Javascript</a:t>
            </a:r>
            <a:endParaRPr lang="en-GB" dirty="0"/>
          </a:p>
        </p:txBody>
      </p:sp>
      <p:sp>
        <p:nvSpPr>
          <p:cNvPr id="13" name="TextBox 12">
            <a:extLst>
              <a:ext uri="{FF2B5EF4-FFF2-40B4-BE49-F238E27FC236}">
                <a16:creationId xmlns:a16="http://schemas.microsoft.com/office/drawing/2014/main" id="{10365DA7-4EF6-4E23-B815-FCD66268B792}"/>
              </a:ext>
            </a:extLst>
          </p:cNvPr>
          <p:cNvSpPr txBox="1"/>
          <p:nvPr/>
        </p:nvSpPr>
        <p:spPr>
          <a:xfrm>
            <a:off x="8751113" y="707822"/>
            <a:ext cx="939567" cy="369332"/>
          </a:xfrm>
          <a:prstGeom prst="rect">
            <a:avLst/>
          </a:prstGeom>
          <a:noFill/>
        </p:spPr>
        <p:txBody>
          <a:bodyPr wrap="square" rtlCol="0">
            <a:spAutoFit/>
          </a:bodyPr>
          <a:lstStyle/>
          <a:p>
            <a:r>
              <a:rPr lang="en-GB" dirty="0"/>
              <a:t>CSS</a:t>
            </a:r>
          </a:p>
        </p:txBody>
      </p:sp>
      <p:sp>
        <p:nvSpPr>
          <p:cNvPr id="14" name="TextBox 13">
            <a:extLst>
              <a:ext uri="{FF2B5EF4-FFF2-40B4-BE49-F238E27FC236}">
                <a16:creationId xmlns:a16="http://schemas.microsoft.com/office/drawing/2014/main" id="{0B96BDBA-545E-4B08-8930-D4A99AEAE358}"/>
              </a:ext>
            </a:extLst>
          </p:cNvPr>
          <p:cNvSpPr txBox="1"/>
          <p:nvPr/>
        </p:nvSpPr>
        <p:spPr>
          <a:xfrm>
            <a:off x="4942511" y="5385135"/>
            <a:ext cx="1378591" cy="369332"/>
          </a:xfrm>
          <a:prstGeom prst="rect">
            <a:avLst/>
          </a:prstGeom>
          <a:noFill/>
        </p:spPr>
        <p:txBody>
          <a:bodyPr wrap="square" rtlCol="0">
            <a:spAutoFit/>
          </a:bodyPr>
          <a:lstStyle/>
          <a:p>
            <a:r>
              <a:rPr lang="en-GB" dirty="0"/>
              <a:t>Python CGI</a:t>
            </a:r>
          </a:p>
        </p:txBody>
      </p:sp>
      <p:sp>
        <p:nvSpPr>
          <p:cNvPr id="15" name="Title 1">
            <a:extLst>
              <a:ext uri="{FF2B5EF4-FFF2-40B4-BE49-F238E27FC236}">
                <a16:creationId xmlns:a16="http://schemas.microsoft.com/office/drawing/2014/main" id="{FF0B6208-7F8F-4B19-ABD9-D9A677EAA3C1}"/>
              </a:ext>
            </a:extLst>
          </p:cNvPr>
          <p:cNvSpPr txBox="1">
            <a:spLocks/>
          </p:cNvSpPr>
          <p:nvPr/>
        </p:nvSpPr>
        <p:spPr>
          <a:xfrm>
            <a:off x="5042496" y="31233"/>
            <a:ext cx="1761662"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Taxi</a:t>
            </a:r>
          </a:p>
        </p:txBody>
      </p:sp>
    </p:spTree>
    <p:extLst>
      <p:ext uri="{BB962C8B-B14F-4D97-AF65-F5344CB8AC3E}">
        <p14:creationId xmlns:p14="http://schemas.microsoft.com/office/powerpoint/2010/main" val="142531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AF0E4A-C328-45E1-B806-C09C6D0C3705}"/>
              </a:ext>
            </a:extLst>
          </p:cNvPr>
          <p:cNvSpPr txBox="1">
            <a:spLocks/>
          </p:cNvSpPr>
          <p:nvPr/>
        </p:nvSpPr>
        <p:spPr>
          <a:xfrm>
            <a:off x="1364454" y="0"/>
            <a:ext cx="7766936" cy="164630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Problems I ran into</a:t>
            </a:r>
            <a:endParaRPr lang="en-GB" dirty="0"/>
          </a:p>
        </p:txBody>
      </p:sp>
      <p:sp>
        <p:nvSpPr>
          <p:cNvPr id="5" name="TextBox 4">
            <a:extLst>
              <a:ext uri="{FF2B5EF4-FFF2-40B4-BE49-F238E27FC236}">
                <a16:creationId xmlns:a16="http://schemas.microsoft.com/office/drawing/2014/main" id="{5096FBEE-B5A7-467B-B3EC-585D88B10776}"/>
              </a:ext>
            </a:extLst>
          </p:cNvPr>
          <p:cNvSpPr txBox="1"/>
          <p:nvPr/>
        </p:nvSpPr>
        <p:spPr>
          <a:xfrm>
            <a:off x="746620" y="1646302"/>
            <a:ext cx="3867324" cy="2308324"/>
          </a:xfrm>
          <a:prstGeom prst="rect">
            <a:avLst/>
          </a:prstGeom>
          <a:noFill/>
        </p:spPr>
        <p:txBody>
          <a:bodyPr wrap="square" rtlCol="0">
            <a:spAutoFit/>
          </a:bodyPr>
          <a:lstStyle/>
          <a:p>
            <a:r>
              <a:rPr lang="en-GB" dirty="0"/>
              <a:t>I Couldn’t print out the values of the departure and destination.</a:t>
            </a:r>
          </a:p>
          <a:p>
            <a:endParaRPr lang="en-GB" dirty="0"/>
          </a:p>
          <a:p>
            <a:r>
              <a:rPr lang="en-GB" dirty="0"/>
              <a:t>This is because I added them dynamically from the database.</a:t>
            </a:r>
          </a:p>
          <a:p>
            <a:r>
              <a:rPr lang="en-GB" dirty="0"/>
              <a:t>I fixed this by hard coding it.</a:t>
            </a:r>
          </a:p>
          <a:p>
            <a:endParaRPr lang="en-GB" dirty="0"/>
          </a:p>
          <a:p>
            <a:r>
              <a:rPr lang="en-GB" dirty="0"/>
              <a:t>I used Python CGI.</a:t>
            </a:r>
          </a:p>
        </p:txBody>
      </p:sp>
      <p:pic>
        <p:nvPicPr>
          <p:cNvPr id="6" name="Picture 5">
            <a:extLst>
              <a:ext uri="{FF2B5EF4-FFF2-40B4-BE49-F238E27FC236}">
                <a16:creationId xmlns:a16="http://schemas.microsoft.com/office/drawing/2014/main" id="{6256FCF3-D016-4C17-94EB-A2A31C64BEBA}"/>
              </a:ext>
            </a:extLst>
          </p:cNvPr>
          <p:cNvPicPr>
            <a:picLocks noChangeAspect="1"/>
          </p:cNvPicPr>
          <p:nvPr/>
        </p:nvPicPr>
        <p:blipFill rotWithShape="1">
          <a:blip r:embed="rId3"/>
          <a:srcRect l="16071" t="47935" r="57756" b="43571"/>
          <a:stretch/>
        </p:blipFill>
        <p:spPr>
          <a:xfrm>
            <a:off x="4613944" y="1547780"/>
            <a:ext cx="3191070" cy="560939"/>
          </a:xfrm>
          <a:prstGeom prst="rect">
            <a:avLst/>
          </a:prstGeom>
        </p:spPr>
      </p:pic>
      <p:sp>
        <p:nvSpPr>
          <p:cNvPr id="7" name="TextBox 6">
            <a:extLst>
              <a:ext uri="{FF2B5EF4-FFF2-40B4-BE49-F238E27FC236}">
                <a16:creationId xmlns:a16="http://schemas.microsoft.com/office/drawing/2014/main" id="{B0C6C596-736D-4DB6-A202-7CCE351D117D}"/>
              </a:ext>
            </a:extLst>
          </p:cNvPr>
          <p:cNvSpPr txBox="1"/>
          <p:nvPr/>
        </p:nvSpPr>
        <p:spPr>
          <a:xfrm>
            <a:off x="5178490" y="2295331"/>
            <a:ext cx="3536302" cy="646331"/>
          </a:xfrm>
          <a:prstGeom prst="rect">
            <a:avLst/>
          </a:prstGeom>
          <a:noFill/>
        </p:spPr>
        <p:txBody>
          <a:bodyPr wrap="square" rtlCol="0">
            <a:spAutoFit/>
          </a:bodyPr>
          <a:lstStyle/>
          <a:p>
            <a:r>
              <a:rPr lang="en-GB" dirty="0"/>
              <a:t>This puts each value into an option tag</a:t>
            </a:r>
          </a:p>
        </p:txBody>
      </p:sp>
      <p:pic>
        <p:nvPicPr>
          <p:cNvPr id="8" name="Picture 7">
            <a:extLst>
              <a:ext uri="{FF2B5EF4-FFF2-40B4-BE49-F238E27FC236}">
                <a16:creationId xmlns:a16="http://schemas.microsoft.com/office/drawing/2014/main" id="{8289E78D-6B99-4E64-9308-B15AA44ECC83}"/>
              </a:ext>
            </a:extLst>
          </p:cNvPr>
          <p:cNvPicPr>
            <a:picLocks noChangeAspect="1"/>
          </p:cNvPicPr>
          <p:nvPr/>
        </p:nvPicPr>
        <p:blipFill rotWithShape="1">
          <a:blip r:embed="rId4"/>
          <a:srcRect l="-99" t="5688" r="39012" b="39082"/>
          <a:stretch/>
        </p:blipFill>
        <p:spPr>
          <a:xfrm>
            <a:off x="5945407" y="2941662"/>
            <a:ext cx="2554781" cy="2417048"/>
          </a:xfrm>
          <a:prstGeom prst="rect">
            <a:avLst/>
          </a:prstGeom>
        </p:spPr>
      </p:pic>
      <p:sp>
        <p:nvSpPr>
          <p:cNvPr id="9" name="TextBox 8">
            <a:extLst>
              <a:ext uri="{FF2B5EF4-FFF2-40B4-BE49-F238E27FC236}">
                <a16:creationId xmlns:a16="http://schemas.microsoft.com/office/drawing/2014/main" id="{97FF079C-78A1-4975-B4DE-AD703860A1BE}"/>
              </a:ext>
            </a:extLst>
          </p:cNvPr>
          <p:cNvSpPr txBox="1"/>
          <p:nvPr/>
        </p:nvSpPr>
        <p:spPr>
          <a:xfrm>
            <a:off x="5880092" y="5517502"/>
            <a:ext cx="3536302" cy="1200329"/>
          </a:xfrm>
          <a:prstGeom prst="rect">
            <a:avLst/>
          </a:prstGeom>
          <a:noFill/>
        </p:spPr>
        <p:txBody>
          <a:bodyPr wrap="square" rtlCol="0">
            <a:spAutoFit/>
          </a:bodyPr>
          <a:lstStyle/>
          <a:p>
            <a:r>
              <a:rPr lang="en-GB" dirty="0"/>
              <a:t>This puts interacts with the database and by putting the values into an alphabetically ordered list.</a:t>
            </a:r>
          </a:p>
        </p:txBody>
      </p:sp>
      <p:pic>
        <p:nvPicPr>
          <p:cNvPr id="10" name="Picture 9">
            <a:extLst>
              <a:ext uri="{FF2B5EF4-FFF2-40B4-BE49-F238E27FC236}">
                <a16:creationId xmlns:a16="http://schemas.microsoft.com/office/drawing/2014/main" id="{F27C63E7-0B1C-4C38-9EFD-FC206C316D37}"/>
              </a:ext>
            </a:extLst>
          </p:cNvPr>
          <p:cNvPicPr>
            <a:picLocks noChangeAspect="1"/>
          </p:cNvPicPr>
          <p:nvPr/>
        </p:nvPicPr>
        <p:blipFill rotWithShape="1">
          <a:blip r:embed="rId5"/>
          <a:srcRect l="16607" t="51342" r="51771" b="18375"/>
          <a:stretch/>
        </p:blipFill>
        <p:spPr>
          <a:xfrm>
            <a:off x="746620" y="4037006"/>
            <a:ext cx="3855350" cy="1999862"/>
          </a:xfrm>
          <a:prstGeom prst="rect">
            <a:avLst/>
          </a:prstGeom>
        </p:spPr>
      </p:pic>
      <p:pic>
        <p:nvPicPr>
          <p:cNvPr id="11" name="Picture 10">
            <a:extLst>
              <a:ext uri="{FF2B5EF4-FFF2-40B4-BE49-F238E27FC236}">
                <a16:creationId xmlns:a16="http://schemas.microsoft.com/office/drawing/2014/main" id="{9DA22C0A-04B9-4063-B61F-D3E6075A7DDB}"/>
              </a:ext>
            </a:extLst>
          </p:cNvPr>
          <p:cNvPicPr>
            <a:picLocks noChangeAspect="1"/>
          </p:cNvPicPr>
          <p:nvPr/>
        </p:nvPicPr>
        <p:blipFill rotWithShape="1">
          <a:blip r:embed="rId6"/>
          <a:srcRect l="48229" t="28898" r="38852" b="23252"/>
          <a:stretch/>
        </p:blipFill>
        <p:spPr>
          <a:xfrm>
            <a:off x="9283374" y="-19915"/>
            <a:ext cx="1575067" cy="2978611"/>
          </a:xfrm>
          <a:prstGeom prst="rect">
            <a:avLst/>
          </a:prstGeom>
        </p:spPr>
      </p:pic>
      <p:sp>
        <p:nvSpPr>
          <p:cNvPr id="12" name="TextBox 11">
            <a:extLst>
              <a:ext uri="{FF2B5EF4-FFF2-40B4-BE49-F238E27FC236}">
                <a16:creationId xmlns:a16="http://schemas.microsoft.com/office/drawing/2014/main" id="{7D83F2FF-92B3-4DEC-A763-F4FB41AA2C23}"/>
              </a:ext>
            </a:extLst>
          </p:cNvPr>
          <p:cNvSpPr txBox="1"/>
          <p:nvPr/>
        </p:nvSpPr>
        <p:spPr>
          <a:xfrm>
            <a:off x="8568613" y="2941662"/>
            <a:ext cx="3536302" cy="923330"/>
          </a:xfrm>
          <a:prstGeom prst="rect">
            <a:avLst/>
          </a:prstGeom>
          <a:noFill/>
        </p:spPr>
        <p:txBody>
          <a:bodyPr wrap="square" rtlCol="0">
            <a:spAutoFit/>
          </a:bodyPr>
          <a:lstStyle/>
          <a:p>
            <a:r>
              <a:rPr lang="en-GB" dirty="0"/>
              <a:t>Tried to fix price with departure location by index however it didn’t work.</a:t>
            </a:r>
          </a:p>
        </p:txBody>
      </p:sp>
      <p:pic>
        <p:nvPicPr>
          <p:cNvPr id="13" name="Picture 12">
            <a:extLst>
              <a:ext uri="{FF2B5EF4-FFF2-40B4-BE49-F238E27FC236}">
                <a16:creationId xmlns:a16="http://schemas.microsoft.com/office/drawing/2014/main" id="{20BB28BE-C925-47A0-8A97-02604BC34E83}"/>
              </a:ext>
            </a:extLst>
          </p:cNvPr>
          <p:cNvPicPr>
            <a:picLocks noChangeAspect="1"/>
          </p:cNvPicPr>
          <p:nvPr/>
        </p:nvPicPr>
        <p:blipFill rotWithShape="1">
          <a:blip r:embed="rId7"/>
          <a:srcRect l="59770" t="30027" r="6124" b="54712"/>
          <a:stretch/>
        </p:blipFill>
        <p:spPr>
          <a:xfrm>
            <a:off x="8568613" y="3924953"/>
            <a:ext cx="3316778" cy="1008769"/>
          </a:xfrm>
          <a:prstGeom prst="rect">
            <a:avLst/>
          </a:prstGeom>
        </p:spPr>
      </p:pic>
    </p:spTree>
    <p:extLst>
      <p:ext uri="{BB962C8B-B14F-4D97-AF65-F5344CB8AC3E}">
        <p14:creationId xmlns:p14="http://schemas.microsoft.com/office/powerpoint/2010/main" val="4050663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0424" y="374901"/>
            <a:ext cx="10791153" cy="1018033"/>
          </a:xfrm>
        </p:spPr>
        <p:txBody>
          <a:bodyPr>
            <a:normAutofit/>
          </a:bodyPr>
          <a:lstStyle/>
          <a:p>
            <a:r>
              <a:rPr lang="en-US" dirty="0"/>
              <a:t>Train Travel- Joseph</a:t>
            </a:r>
          </a:p>
        </p:txBody>
      </p:sp>
      <p:sp>
        <p:nvSpPr>
          <p:cNvPr id="3" name="Text Placeholder 2">
            <a:extLst>
              <a:ext uri="{FF2B5EF4-FFF2-40B4-BE49-F238E27FC236}">
                <a16:creationId xmlns:a16="http://schemas.microsoft.com/office/drawing/2014/main" id="{A3FA3F23-42A8-4484-8BD2-532601A9CB91}"/>
              </a:ext>
            </a:extLst>
          </p:cNvPr>
          <p:cNvSpPr>
            <a:spLocks noGrp="1"/>
          </p:cNvSpPr>
          <p:nvPr>
            <p:ph type="body" idx="1"/>
          </p:nvPr>
        </p:nvSpPr>
        <p:spPr>
          <a:xfrm>
            <a:off x="191407" y="1666141"/>
            <a:ext cx="3234349" cy="1018033"/>
          </a:xfrm>
        </p:spPr>
        <p:txBody>
          <a:bodyPr>
            <a:normAutofit lnSpcReduction="10000"/>
          </a:bodyPr>
          <a:lstStyle/>
          <a:p>
            <a:r>
              <a:rPr lang="en-US" dirty="0">
                <a:cs typeface="Calibri"/>
              </a:rPr>
              <a:t>Technologies used:</a:t>
            </a:r>
            <a:endParaRPr lang="en-US" dirty="0"/>
          </a:p>
        </p:txBody>
      </p:sp>
      <p:sp>
        <p:nvSpPr>
          <p:cNvPr id="11" name="Content Placeholder 10">
            <a:extLst>
              <a:ext uri="{FF2B5EF4-FFF2-40B4-BE49-F238E27FC236}">
                <a16:creationId xmlns:a16="http://schemas.microsoft.com/office/drawing/2014/main" id="{CDBEC589-B44F-40DC-8AE6-8DF0088EEF2F}"/>
              </a:ext>
            </a:extLst>
          </p:cNvPr>
          <p:cNvSpPr>
            <a:spLocks noGrp="1"/>
          </p:cNvSpPr>
          <p:nvPr>
            <p:ph sz="half" idx="2"/>
          </p:nvPr>
        </p:nvSpPr>
        <p:spPr>
          <a:xfrm>
            <a:off x="0" y="2684174"/>
            <a:ext cx="3234349" cy="2850495"/>
          </a:xfrm>
        </p:spPr>
        <p:txBody>
          <a:bodyPr>
            <a:normAutofit lnSpcReduction="10000"/>
          </a:bodyPr>
          <a:lstStyle/>
          <a:p>
            <a:pPr marL="342891" indent="-342891"/>
            <a:r>
              <a:rPr lang="en-US" dirty="0">
                <a:cs typeface="Calibri"/>
              </a:rPr>
              <a:t>HTML</a:t>
            </a:r>
          </a:p>
          <a:p>
            <a:pPr marL="342891" indent="-342891"/>
            <a:r>
              <a:rPr lang="en-US" dirty="0">
                <a:cs typeface="Calibri"/>
              </a:rPr>
              <a:t>CSS</a:t>
            </a:r>
          </a:p>
          <a:p>
            <a:pPr marL="342891" indent="-342891"/>
            <a:r>
              <a:rPr lang="en-US" dirty="0">
                <a:cs typeface="Calibri"/>
              </a:rPr>
              <a:t>Python/CGI</a:t>
            </a:r>
          </a:p>
          <a:p>
            <a:pPr marL="342891" indent="-342891"/>
            <a:r>
              <a:rPr lang="en-US" dirty="0">
                <a:cs typeface="Calibri"/>
              </a:rPr>
              <a:t>JavaScript</a:t>
            </a:r>
          </a:p>
          <a:p>
            <a:pPr marL="342891" indent="-342891"/>
            <a:r>
              <a:rPr lang="en-US" dirty="0">
                <a:cs typeface="Calibri"/>
              </a:rPr>
              <a:t>MariaDB</a:t>
            </a:r>
          </a:p>
          <a:p>
            <a:endParaRPr lang="ro-RO" dirty="0"/>
          </a:p>
        </p:txBody>
      </p:sp>
      <p:sp>
        <p:nvSpPr>
          <p:cNvPr id="16" name="Text Placeholder 2">
            <a:extLst>
              <a:ext uri="{FF2B5EF4-FFF2-40B4-BE49-F238E27FC236}">
                <a16:creationId xmlns:a16="http://schemas.microsoft.com/office/drawing/2014/main" id="{0FCD1E33-B6CD-4248-A5ED-DF9FC56F4CA2}"/>
              </a:ext>
            </a:extLst>
          </p:cNvPr>
          <p:cNvSpPr txBox="1">
            <a:spLocks/>
          </p:cNvSpPr>
          <p:nvPr/>
        </p:nvSpPr>
        <p:spPr>
          <a:xfrm>
            <a:off x="3617163" y="1494200"/>
            <a:ext cx="3234349" cy="1018033"/>
          </a:xfrm>
          <a:prstGeom prst="rect">
            <a:avLst/>
          </a:prstGeom>
        </p:spPr>
        <p:txBody>
          <a:bodyPr vert="horz" lIns="121920" tIns="60960" rIns="121920" bIns="60960" rtlCol="0" anchor="b">
            <a:normAutofit lnSpcReduction="10000"/>
          </a:bodyPr>
          <a:lstStyle>
            <a:lvl1pPr marL="0" indent="0" algn="ctr" defTabSz="914400" rtl="0" eaLnBrk="1" latinLnBrk="0" hangingPunct="1">
              <a:spcBef>
                <a:spcPct val="20000"/>
              </a:spcBef>
              <a:buFont typeface="Arial" pitchFamily="34" charset="0"/>
              <a:buNone/>
              <a:defRPr sz="2400" b="1" kern="1200">
                <a:solidFill>
                  <a:srgbClr val="CC0049"/>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1219170"/>
            <a:r>
              <a:rPr lang="en-US" sz="3200" dirty="0">
                <a:latin typeface="Calibri"/>
                <a:cs typeface="Calibri"/>
              </a:rPr>
              <a:t>Problems encountered:</a:t>
            </a:r>
          </a:p>
        </p:txBody>
      </p:sp>
      <p:sp>
        <p:nvSpPr>
          <p:cNvPr id="17" name="Text Placeholder 2">
            <a:extLst>
              <a:ext uri="{FF2B5EF4-FFF2-40B4-BE49-F238E27FC236}">
                <a16:creationId xmlns:a16="http://schemas.microsoft.com/office/drawing/2014/main" id="{8C80F341-D0D6-4F92-9C2C-69F4B98CDA11}"/>
              </a:ext>
            </a:extLst>
          </p:cNvPr>
          <p:cNvSpPr txBox="1">
            <a:spLocks/>
          </p:cNvSpPr>
          <p:nvPr/>
        </p:nvSpPr>
        <p:spPr>
          <a:xfrm>
            <a:off x="7317640" y="1456646"/>
            <a:ext cx="3234349" cy="1018033"/>
          </a:xfrm>
          <a:prstGeom prst="rect">
            <a:avLst/>
          </a:prstGeom>
        </p:spPr>
        <p:txBody>
          <a:bodyPr vert="horz" lIns="121920" tIns="60960" rIns="121920" bIns="60960" rtlCol="0" anchor="b">
            <a:normAutofit/>
          </a:bodyPr>
          <a:lstStyle>
            <a:defPPr>
              <a:defRPr lang="en-US"/>
            </a:defPPr>
            <a:lvl1pPr indent="0" algn="ctr">
              <a:spcBef>
                <a:spcPct val="20000"/>
              </a:spcBef>
              <a:buFont typeface="Arial" pitchFamily="34" charset="0"/>
              <a:buNone/>
              <a:defRPr sz="2400" b="1">
                <a:solidFill>
                  <a:srgbClr val="CC0049"/>
                </a:solidFill>
                <a:cs typeface="Calibri"/>
              </a:defRPr>
            </a:lvl1pPr>
            <a:lvl2pPr indent="0">
              <a:spcBef>
                <a:spcPct val="20000"/>
              </a:spcBef>
              <a:buFont typeface="Arial" pitchFamily="34" charset="0"/>
              <a:buNone/>
              <a:defRPr sz="2000" b="1"/>
            </a:lvl2pPr>
            <a:lvl3pPr indent="0">
              <a:spcBef>
                <a:spcPct val="20000"/>
              </a:spcBef>
              <a:buFont typeface="Arial" pitchFamily="34" charset="0"/>
              <a:buNone/>
              <a:defRPr b="1"/>
            </a:lvl3pPr>
            <a:lvl4pPr indent="0">
              <a:spcBef>
                <a:spcPct val="20000"/>
              </a:spcBef>
              <a:buFont typeface="Arial" pitchFamily="34" charset="0"/>
              <a:buNone/>
              <a:defRPr sz="1600" b="1"/>
            </a:lvl4pPr>
            <a:lvl5pPr indent="0">
              <a:spcBef>
                <a:spcPct val="20000"/>
              </a:spcBef>
              <a:buFont typeface="Arial" pitchFamily="34" charset="0"/>
              <a:buNone/>
              <a:defRPr sz="1600" b="1"/>
            </a:lvl5pPr>
            <a:lvl6pPr indent="0">
              <a:spcBef>
                <a:spcPct val="20000"/>
              </a:spcBef>
              <a:buFont typeface="Arial" pitchFamily="34" charset="0"/>
              <a:buNone/>
              <a:defRPr sz="1600" b="1"/>
            </a:lvl6pPr>
            <a:lvl7pPr indent="0">
              <a:spcBef>
                <a:spcPct val="20000"/>
              </a:spcBef>
              <a:buFont typeface="Arial" pitchFamily="34" charset="0"/>
              <a:buNone/>
              <a:defRPr sz="1600" b="1"/>
            </a:lvl7pPr>
            <a:lvl8pPr indent="0">
              <a:spcBef>
                <a:spcPct val="20000"/>
              </a:spcBef>
              <a:buFont typeface="Arial" pitchFamily="34" charset="0"/>
              <a:buNone/>
              <a:defRPr sz="1600" b="1"/>
            </a:lvl8pPr>
            <a:lvl9pPr indent="0">
              <a:spcBef>
                <a:spcPct val="20000"/>
              </a:spcBef>
              <a:buFont typeface="Arial" pitchFamily="34" charset="0"/>
              <a:buNone/>
              <a:defRPr sz="1600" b="1"/>
            </a:lvl9pPr>
          </a:lstStyle>
          <a:p>
            <a:pPr defTabSz="1219170"/>
            <a:r>
              <a:rPr lang="en-US" sz="3200" dirty="0">
                <a:latin typeface="Calibri"/>
              </a:rPr>
              <a:t>LESP Issues:</a:t>
            </a:r>
          </a:p>
        </p:txBody>
      </p:sp>
      <p:sp>
        <p:nvSpPr>
          <p:cNvPr id="22" name="Content Placeholder 10">
            <a:extLst>
              <a:ext uri="{FF2B5EF4-FFF2-40B4-BE49-F238E27FC236}">
                <a16:creationId xmlns:a16="http://schemas.microsoft.com/office/drawing/2014/main" id="{156A8BBF-DF56-469F-80AF-51E936748D3C}"/>
              </a:ext>
            </a:extLst>
          </p:cNvPr>
          <p:cNvSpPr txBox="1">
            <a:spLocks/>
          </p:cNvSpPr>
          <p:nvPr/>
        </p:nvSpPr>
        <p:spPr>
          <a:xfrm>
            <a:off x="3658820" y="1966587"/>
            <a:ext cx="3234349" cy="2850495"/>
          </a:xfrm>
          <a:prstGeom prst="rect">
            <a:avLst/>
          </a:prstGeom>
        </p:spPr>
        <p:txBody>
          <a:bodyPr vert="horz" lIns="121920" tIns="60960" rIns="121920" bIns="60960" rtlCol="0">
            <a:normAutofit fontScale="92500" lnSpcReduction="1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defTabSz="1219170">
              <a:buNone/>
            </a:pPr>
            <a:endParaRPr lang="en-US" sz="3200" dirty="0">
              <a:latin typeface="Calibri"/>
              <a:cs typeface="Calibri"/>
            </a:endParaRPr>
          </a:p>
          <a:p>
            <a:pPr marL="457189" indent="-457189" defTabSz="1219170"/>
            <a:r>
              <a:rPr lang="en-US" sz="3200" dirty="0">
                <a:latin typeface="Calibri"/>
                <a:cs typeface="Calibri"/>
              </a:rPr>
              <a:t>Fetching from database</a:t>
            </a:r>
          </a:p>
          <a:p>
            <a:pPr marL="342891" indent="-342891" defTabSz="1219170"/>
            <a:r>
              <a:rPr lang="en-US" sz="3200" dirty="0">
                <a:latin typeface="Calibri"/>
                <a:cs typeface="Calibri"/>
              </a:rPr>
              <a:t>Passing variables in multiple programs</a:t>
            </a:r>
          </a:p>
          <a:p>
            <a:pPr marL="457189" indent="-457189" defTabSz="1219170"/>
            <a:endParaRPr lang="ro-RO" sz="3200" dirty="0">
              <a:latin typeface="Calibri"/>
            </a:endParaRPr>
          </a:p>
        </p:txBody>
      </p:sp>
      <p:sp>
        <p:nvSpPr>
          <p:cNvPr id="24" name="Content Placeholder 10">
            <a:extLst>
              <a:ext uri="{FF2B5EF4-FFF2-40B4-BE49-F238E27FC236}">
                <a16:creationId xmlns:a16="http://schemas.microsoft.com/office/drawing/2014/main" id="{8D19CBB6-B30F-42B5-B7C8-CC9C3152E4D0}"/>
              </a:ext>
            </a:extLst>
          </p:cNvPr>
          <p:cNvSpPr txBox="1">
            <a:spLocks/>
          </p:cNvSpPr>
          <p:nvPr/>
        </p:nvSpPr>
        <p:spPr>
          <a:xfrm>
            <a:off x="7184506" y="1965662"/>
            <a:ext cx="3234349" cy="2850495"/>
          </a:xfrm>
          <a:prstGeom prst="rect">
            <a:avLst/>
          </a:prstGeom>
        </p:spPr>
        <p:txBody>
          <a:bodyPr vert="horz" lIns="121920" tIns="60960" rIns="121920" bIns="60960" rtlCol="0">
            <a:normAutofit fontScale="925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defTabSz="1219170">
              <a:buNone/>
            </a:pPr>
            <a:endParaRPr lang="en-US" sz="3200" dirty="0">
              <a:latin typeface="Calibri"/>
              <a:cs typeface="Calibri"/>
            </a:endParaRPr>
          </a:p>
          <a:p>
            <a:pPr marL="342891" indent="-342891" defTabSz="1219170"/>
            <a:r>
              <a:rPr lang="en-US" sz="3200" dirty="0">
                <a:latin typeface="Calibri"/>
                <a:cs typeface="Calibri"/>
              </a:rPr>
              <a:t>Copyright</a:t>
            </a:r>
          </a:p>
          <a:p>
            <a:pPr marL="342891" indent="-342891" defTabSz="1219170"/>
            <a:r>
              <a:rPr lang="en-US" sz="3200" dirty="0">
                <a:latin typeface="Calibri"/>
                <a:cs typeface="Calibri"/>
              </a:rPr>
              <a:t>Data protection</a:t>
            </a:r>
          </a:p>
          <a:p>
            <a:pPr marL="342891" indent="-342891" defTabSz="1219170"/>
            <a:r>
              <a:rPr lang="en-US" sz="3200" dirty="0">
                <a:latin typeface="Calibri"/>
                <a:cs typeface="Calibri"/>
              </a:rPr>
              <a:t>Accessible</a:t>
            </a:r>
          </a:p>
          <a:p>
            <a:pPr marL="342891" indent="-342891" defTabSz="1219170"/>
            <a:r>
              <a:rPr lang="en-US" sz="3200" dirty="0">
                <a:latin typeface="Calibri"/>
                <a:cs typeface="Calibri"/>
              </a:rPr>
              <a:t>Disabilities</a:t>
            </a:r>
          </a:p>
          <a:p>
            <a:pPr marL="342891" indent="-342891" defTabSz="1219170"/>
            <a:r>
              <a:rPr lang="en-US" sz="3200" dirty="0">
                <a:latin typeface="Calibri"/>
                <a:cs typeface="Calibri"/>
              </a:rPr>
              <a:t>Testing</a:t>
            </a:r>
          </a:p>
          <a:p>
            <a:pPr marL="457189" indent="-457189" defTabSz="1219170"/>
            <a:endParaRPr lang="ro-RO" sz="3200" dirty="0">
              <a:latin typeface="Calibri"/>
            </a:endParaRPr>
          </a:p>
        </p:txBody>
      </p:sp>
      <p:sp>
        <p:nvSpPr>
          <p:cNvPr id="27" name="Text Placeholder 2">
            <a:extLst>
              <a:ext uri="{FF2B5EF4-FFF2-40B4-BE49-F238E27FC236}">
                <a16:creationId xmlns:a16="http://schemas.microsoft.com/office/drawing/2014/main" id="{5B120C7C-2B06-493E-89AD-CE2D37C8396C}"/>
              </a:ext>
            </a:extLst>
          </p:cNvPr>
          <p:cNvSpPr txBox="1">
            <a:spLocks/>
          </p:cNvSpPr>
          <p:nvPr/>
        </p:nvSpPr>
        <p:spPr>
          <a:xfrm>
            <a:off x="3856328" y="5069890"/>
            <a:ext cx="2437513" cy="493885"/>
          </a:xfrm>
          <a:prstGeom prst="rect">
            <a:avLst/>
          </a:prstGeom>
        </p:spPr>
        <p:txBody>
          <a:bodyPr vert="horz" lIns="121920" tIns="60960" rIns="121920" bIns="60960" rtlCol="0" anchor="b">
            <a:normAutofit fontScale="85000" lnSpcReduction="10000"/>
          </a:bodyPr>
          <a:lstStyle>
            <a:defPPr>
              <a:defRPr lang="en-US"/>
            </a:defPPr>
            <a:lvl1pPr indent="0" algn="ctr">
              <a:spcBef>
                <a:spcPct val="20000"/>
              </a:spcBef>
              <a:buFont typeface="Arial" pitchFamily="34" charset="0"/>
              <a:buNone/>
              <a:defRPr sz="2400" b="1">
                <a:solidFill>
                  <a:srgbClr val="CC0049"/>
                </a:solidFill>
                <a:cs typeface="Calibri"/>
              </a:defRPr>
            </a:lvl1pPr>
            <a:lvl2pPr indent="0">
              <a:spcBef>
                <a:spcPct val="20000"/>
              </a:spcBef>
              <a:buFont typeface="Arial" pitchFamily="34" charset="0"/>
              <a:buNone/>
              <a:defRPr sz="2000" b="1"/>
            </a:lvl2pPr>
            <a:lvl3pPr indent="0">
              <a:spcBef>
                <a:spcPct val="20000"/>
              </a:spcBef>
              <a:buFont typeface="Arial" pitchFamily="34" charset="0"/>
              <a:buNone/>
              <a:defRPr b="1"/>
            </a:lvl3pPr>
            <a:lvl4pPr indent="0">
              <a:spcBef>
                <a:spcPct val="20000"/>
              </a:spcBef>
              <a:buFont typeface="Arial" pitchFamily="34" charset="0"/>
              <a:buNone/>
              <a:defRPr sz="1600" b="1"/>
            </a:lvl4pPr>
            <a:lvl5pPr indent="0">
              <a:spcBef>
                <a:spcPct val="20000"/>
              </a:spcBef>
              <a:buFont typeface="Arial" pitchFamily="34" charset="0"/>
              <a:buNone/>
              <a:defRPr sz="1600" b="1"/>
            </a:lvl5pPr>
            <a:lvl6pPr indent="0">
              <a:spcBef>
                <a:spcPct val="20000"/>
              </a:spcBef>
              <a:buFont typeface="Arial" pitchFamily="34" charset="0"/>
              <a:buNone/>
              <a:defRPr sz="1600" b="1"/>
            </a:lvl6pPr>
            <a:lvl7pPr indent="0">
              <a:spcBef>
                <a:spcPct val="20000"/>
              </a:spcBef>
              <a:buFont typeface="Arial" pitchFamily="34" charset="0"/>
              <a:buNone/>
              <a:defRPr sz="1600" b="1"/>
            </a:lvl7pPr>
            <a:lvl8pPr indent="0">
              <a:spcBef>
                <a:spcPct val="20000"/>
              </a:spcBef>
              <a:buFont typeface="Arial" pitchFamily="34" charset="0"/>
              <a:buNone/>
              <a:defRPr sz="1600" b="1"/>
            </a:lvl8pPr>
            <a:lvl9pPr indent="0">
              <a:spcBef>
                <a:spcPct val="20000"/>
              </a:spcBef>
              <a:buFont typeface="Arial" pitchFamily="34" charset="0"/>
              <a:buNone/>
              <a:defRPr sz="1600" b="1"/>
            </a:lvl9pPr>
          </a:lstStyle>
          <a:p>
            <a:pPr defTabSz="1219170"/>
            <a:r>
              <a:rPr lang="en-US" sz="3200" dirty="0">
                <a:latin typeface="Calibri"/>
              </a:rPr>
              <a:t>Bonus:</a:t>
            </a:r>
          </a:p>
        </p:txBody>
      </p:sp>
      <p:sp>
        <p:nvSpPr>
          <p:cNvPr id="28" name="Content Placeholder 10">
            <a:extLst>
              <a:ext uri="{FF2B5EF4-FFF2-40B4-BE49-F238E27FC236}">
                <a16:creationId xmlns:a16="http://schemas.microsoft.com/office/drawing/2014/main" id="{279FB96F-A01A-4240-B9B5-E648FEF04B7F}"/>
              </a:ext>
            </a:extLst>
          </p:cNvPr>
          <p:cNvSpPr txBox="1">
            <a:spLocks/>
          </p:cNvSpPr>
          <p:nvPr/>
        </p:nvSpPr>
        <p:spPr>
          <a:xfrm>
            <a:off x="5670287" y="5174789"/>
            <a:ext cx="3234349" cy="1683212"/>
          </a:xfrm>
          <a:prstGeom prst="rect">
            <a:avLst/>
          </a:prstGeom>
        </p:spPr>
        <p:txBody>
          <a:bodyPr vert="horz" lIns="121920" tIns="60960" rIns="121920" bIns="60960" rtlCol="0">
            <a:normAutofit fontScale="85000" lnSpcReduction="20000"/>
          </a:bodyPr>
          <a:lstStyle>
            <a:lvl1pPr marL="342900" indent="-342900" algn="ctr" defTabSz="914400" rtl="0" eaLnBrk="1" latinLnBrk="0" hangingPunct="1">
              <a:spcBef>
                <a:spcPct val="20000"/>
              </a:spcBef>
              <a:buFont typeface="Arial" pitchFamily="34" charset="0"/>
              <a:buChar char="•"/>
              <a:defRPr sz="2400" kern="1200">
                <a:solidFill>
                  <a:srgbClr val="002060"/>
                </a:solidFill>
                <a:latin typeface="+mn-lt"/>
                <a:ea typeface="+mn-ea"/>
                <a:cs typeface="+mn-cs"/>
              </a:defRPr>
            </a:lvl1pPr>
            <a:lvl2pPr marL="742950" indent="-285750" algn="ctr" defTabSz="914400" rtl="0" eaLnBrk="1" latinLnBrk="0" hangingPunct="1">
              <a:spcBef>
                <a:spcPct val="20000"/>
              </a:spcBef>
              <a:buFont typeface="Arial" pitchFamily="34" charset="0"/>
              <a:buChar char="–"/>
              <a:defRPr sz="2000" kern="1200">
                <a:solidFill>
                  <a:srgbClr val="002060"/>
                </a:solidFill>
                <a:latin typeface="+mn-lt"/>
                <a:ea typeface="+mn-ea"/>
                <a:cs typeface="+mn-cs"/>
              </a:defRPr>
            </a:lvl2pPr>
            <a:lvl3pPr marL="1143000" indent="-228600" algn="ctr" defTabSz="914400" rtl="0" eaLnBrk="1" latinLnBrk="0" hangingPunct="1">
              <a:spcBef>
                <a:spcPct val="20000"/>
              </a:spcBef>
              <a:buFont typeface="Arial" pitchFamily="34" charset="0"/>
              <a:buChar char="•"/>
              <a:defRPr sz="1800" kern="1200">
                <a:solidFill>
                  <a:srgbClr val="002060"/>
                </a:solidFill>
                <a:latin typeface="+mn-lt"/>
                <a:ea typeface="+mn-ea"/>
                <a:cs typeface="+mn-cs"/>
              </a:defRPr>
            </a:lvl3pPr>
            <a:lvl4pPr marL="16002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4pPr>
            <a:lvl5pPr marL="2057400" indent="-228600" algn="ctr" defTabSz="914400" rtl="0" eaLnBrk="1" latinLnBrk="0" hangingPunct="1">
              <a:spcBef>
                <a:spcPct val="20000"/>
              </a:spcBef>
              <a:buFont typeface="Arial" pitchFamily="34" charset="0"/>
              <a:buChar char="»"/>
              <a:defRPr sz="16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457189" indent="-457189" defTabSz="1219170"/>
            <a:r>
              <a:rPr lang="en-US" sz="3200" dirty="0">
                <a:latin typeface="Calibri"/>
              </a:rPr>
              <a:t>Secure admin login</a:t>
            </a:r>
          </a:p>
          <a:p>
            <a:pPr marL="457189" indent="-457189" defTabSz="1219170"/>
            <a:r>
              <a:rPr lang="en-US" sz="3200" dirty="0">
                <a:latin typeface="Calibri"/>
              </a:rPr>
              <a:t>Data validation</a:t>
            </a:r>
          </a:p>
          <a:p>
            <a:pPr marL="457189" indent="-457189" defTabSz="1219170"/>
            <a:r>
              <a:rPr lang="en-US" sz="3200" dirty="0">
                <a:latin typeface="Calibri"/>
              </a:rPr>
              <a:t>Payment(Visa)</a:t>
            </a:r>
            <a:endParaRPr lang="ro-RO" sz="3200" dirty="0">
              <a:latin typeface="Calibri"/>
            </a:endParaRPr>
          </a:p>
        </p:txBody>
      </p:sp>
    </p:spTree>
    <p:extLst>
      <p:ext uri="{BB962C8B-B14F-4D97-AF65-F5344CB8AC3E}">
        <p14:creationId xmlns:p14="http://schemas.microsoft.com/office/powerpoint/2010/main" val="3823667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websites\free-power-point-templates\2012\logos.pn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77968" y="5318469"/>
            <a:ext cx="1625673" cy="58524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4" descr="A screen shot of a computer&#10;&#10;Description generated with very high confidence">
            <a:extLst>
              <a:ext uri="{FF2B5EF4-FFF2-40B4-BE49-F238E27FC236}">
                <a16:creationId xmlns:a16="http://schemas.microsoft.com/office/drawing/2014/main" id="{BFCCABC0-9829-4027-AEA8-E39BBFF0A1EC}"/>
              </a:ext>
            </a:extLst>
          </p:cNvPr>
          <p:cNvPicPr>
            <a:picLocks noChangeAspect="1"/>
          </p:cNvPicPr>
          <p:nvPr/>
        </p:nvPicPr>
        <p:blipFill>
          <a:blip r:embed="rId3"/>
          <a:stretch>
            <a:fillRect/>
          </a:stretch>
        </p:blipFill>
        <p:spPr>
          <a:xfrm>
            <a:off x="188958" y="2044722"/>
            <a:ext cx="2927079" cy="4493677"/>
          </a:xfrm>
          <a:prstGeom prst="rect">
            <a:avLst/>
          </a:prstGeom>
        </p:spPr>
      </p:pic>
      <p:pic>
        <p:nvPicPr>
          <p:cNvPr id="4" name="Picture 6" descr="A picture containing text&#10;&#10;Description generated with high confidence">
            <a:extLst>
              <a:ext uri="{FF2B5EF4-FFF2-40B4-BE49-F238E27FC236}">
                <a16:creationId xmlns:a16="http://schemas.microsoft.com/office/drawing/2014/main" id="{AAAA998A-30ED-4B8E-8656-AFDCC43E67E1}"/>
              </a:ext>
            </a:extLst>
          </p:cNvPr>
          <p:cNvPicPr>
            <a:picLocks noChangeAspect="1"/>
          </p:cNvPicPr>
          <p:nvPr/>
        </p:nvPicPr>
        <p:blipFill>
          <a:blip r:embed="rId4"/>
          <a:stretch>
            <a:fillRect/>
          </a:stretch>
        </p:blipFill>
        <p:spPr>
          <a:xfrm>
            <a:off x="4040745" y="2252524"/>
            <a:ext cx="2959095" cy="4385776"/>
          </a:xfrm>
          <a:prstGeom prst="rect">
            <a:avLst/>
          </a:prstGeom>
          <a:noFill/>
          <a:ln cap="flat">
            <a:noFill/>
          </a:ln>
        </p:spPr>
      </p:pic>
      <p:pic>
        <p:nvPicPr>
          <p:cNvPr id="5" name="Picture 8" descr="A screenshot of a cell phone&#10;&#10;Description generated with very high confidence">
            <a:extLst>
              <a:ext uri="{FF2B5EF4-FFF2-40B4-BE49-F238E27FC236}">
                <a16:creationId xmlns:a16="http://schemas.microsoft.com/office/drawing/2014/main" id="{A0ACD3AC-417E-4AD8-BEEF-EE0AFEC4EE4F}"/>
              </a:ext>
            </a:extLst>
          </p:cNvPr>
          <p:cNvPicPr>
            <a:picLocks noChangeAspect="1"/>
          </p:cNvPicPr>
          <p:nvPr/>
        </p:nvPicPr>
        <p:blipFill>
          <a:blip r:embed="rId5"/>
          <a:stretch>
            <a:fillRect/>
          </a:stretch>
        </p:blipFill>
        <p:spPr>
          <a:xfrm>
            <a:off x="7924547" y="2410966"/>
            <a:ext cx="4013407" cy="4068895"/>
          </a:xfrm>
          <a:prstGeom prst="rect">
            <a:avLst/>
          </a:prstGeom>
          <a:noFill/>
          <a:ln cap="flat">
            <a:noFill/>
          </a:ln>
        </p:spPr>
      </p:pic>
      <p:sp>
        <p:nvSpPr>
          <p:cNvPr id="6" name="TextBox 5">
            <a:extLst>
              <a:ext uri="{FF2B5EF4-FFF2-40B4-BE49-F238E27FC236}">
                <a16:creationId xmlns:a16="http://schemas.microsoft.com/office/drawing/2014/main" id="{FAF963C6-6ADD-4EB5-9953-3E27AD9FE649}"/>
              </a:ext>
            </a:extLst>
          </p:cNvPr>
          <p:cNvSpPr txBox="1"/>
          <p:nvPr/>
        </p:nvSpPr>
        <p:spPr>
          <a:xfrm>
            <a:off x="136164" y="1552280"/>
            <a:ext cx="2000224" cy="461665"/>
          </a:xfrm>
          <a:prstGeom prst="rect">
            <a:avLst/>
          </a:prstGeom>
          <a:noFill/>
        </p:spPr>
        <p:txBody>
          <a:bodyPr wrap="square" rtlCol="0">
            <a:spAutoFit/>
          </a:bodyPr>
          <a:lstStyle/>
          <a:p>
            <a:pPr defTabSz="1219170"/>
            <a:r>
              <a:rPr lang="en-US" sz="2400" dirty="0">
                <a:solidFill>
                  <a:prstClr val="black"/>
                </a:solidFill>
                <a:latin typeface="Calibri"/>
              </a:rPr>
              <a:t>First Stage</a:t>
            </a:r>
            <a:endParaRPr lang="ro-RO" sz="2400" dirty="0">
              <a:solidFill>
                <a:prstClr val="black"/>
              </a:solidFill>
              <a:latin typeface="Calibri"/>
            </a:endParaRPr>
          </a:p>
        </p:txBody>
      </p:sp>
      <p:sp>
        <p:nvSpPr>
          <p:cNvPr id="7" name="TextBox 6">
            <a:extLst>
              <a:ext uri="{FF2B5EF4-FFF2-40B4-BE49-F238E27FC236}">
                <a16:creationId xmlns:a16="http://schemas.microsoft.com/office/drawing/2014/main" id="{19435E2A-A0B1-4C4D-BA8A-779BFA5FB2E8}"/>
              </a:ext>
            </a:extLst>
          </p:cNvPr>
          <p:cNvSpPr txBox="1"/>
          <p:nvPr/>
        </p:nvSpPr>
        <p:spPr>
          <a:xfrm>
            <a:off x="3931168" y="1669491"/>
            <a:ext cx="2000224" cy="461665"/>
          </a:xfrm>
          <a:prstGeom prst="rect">
            <a:avLst/>
          </a:prstGeom>
          <a:noFill/>
        </p:spPr>
        <p:txBody>
          <a:bodyPr wrap="square" rtlCol="0">
            <a:spAutoFit/>
          </a:bodyPr>
          <a:lstStyle/>
          <a:p>
            <a:pPr defTabSz="1219170"/>
            <a:r>
              <a:rPr lang="en-US" sz="2400" dirty="0">
                <a:solidFill>
                  <a:prstClr val="black"/>
                </a:solidFill>
                <a:latin typeface="Calibri"/>
              </a:rPr>
              <a:t>Second Stage</a:t>
            </a:r>
            <a:endParaRPr lang="ro-RO" sz="2400" dirty="0">
              <a:solidFill>
                <a:prstClr val="black"/>
              </a:solidFill>
              <a:latin typeface="Calibri"/>
            </a:endParaRPr>
          </a:p>
        </p:txBody>
      </p:sp>
      <p:sp>
        <p:nvSpPr>
          <p:cNvPr id="8" name="TextBox 7">
            <a:extLst>
              <a:ext uri="{FF2B5EF4-FFF2-40B4-BE49-F238E27FC236}">
                <a16:creationId xmlns:a16="http://schemas.microsoft.com/office/drawing/2014/main" id="{137881B7-DAA7-4B22-85DD-3E805F53EEB7}"/>
              </a:ext>
            </a:extLst>
          </p:cNvPr>
          <p:cNvSpPr txBox="1"/>
          <p:nvPr/>
        </p:nvSpPr>
        <p:spPr>
          <a:xfrm>
            <a:off x="8931137" y="1798501"/>
            <a:ext cx="2000224" cy="461665"/>
          </a:xfrm>
          <a:prstGeom prst="rect">
            <a:avLst/>
          </a:prstGeom>
          <a:noFill/>
        </p:spPr>
        <p:txBody>
          <a:bodyPr wrap="square" rtlCol="0">
            <a:spAutoFit/>
          </a:bodyPr>
          <a:lstStyle/>
          <a:p>
            <a:pPr defTabSz="1219170"/>
            <a:r>
              <a:rPr lang="en-US" sz="2400" dirty="0" err="1">
                <a:solidFill>
                  <a:prstClr val="black"/>
                </a:solidFill>
                <a:latin typeface="Calibri"/>
              </a:rPr>
              <a:t>FinalStage</a:t>
            </a:r>
            <a:endParaRPr lang="ro-RO" sz="2400" dirty="0">
              <a:solidFill>
                <a:prstClr val="black"/>
              </a:solidFill>
              <a:latin typeface="Calibri"/>
            </a:endParaRPr>
          </a:p>
        </p:txBody>
      </p:sp>
      <p:sp>
        <p:nvSpPr>
          <p:cNvPr id="12" name="Title 3">
            <a:extLst>
              <a:ext uri="{FF2B5EF4-FFF2-40B4-BE49-F238E27FC236}">
                <a16:creationId xmlns:a16="http://schemas.microsoft.com/office/drawing/2014/main" id="{B7B9A9F4-10F3-4367-8B7E-362EDACF5D21}"/>
              </a:ext>
            </a:extLst>
          </p:cNvPr>
          <p:cNvSpPr txBox="1">
            <a:spLocks/>
          </p:cNvSpPr>
          <p:nvPr/>
        </p:nvSpPr>
        <p:spPr>
          <a:xfrm>
            <a:off x="140209" y="414224"/>
            <a:ext cx="10791153" cy="10180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1219170"/>
            <a:r>
              <a:rPr lang="en-US" sz="4800" dirty="0">
                <a:solidFill>
                  <a:srgbClr val="CC0049"/>
                </a:solidFill>
                <a:effectLst>
                  <a:outerShdw blurRad="50800" dist="38100" dir="2700000" algn="tl" rotWithShape="0">
                    <a:prstClr val="black">
                      <a:alpha val="40000"/>
                    </a:prstClr>
                  </a:outerShdw>
                </a:effectLst>
                <a:latin typeface="Calibri"/>
              </a:rPr>
              <a:t>Website prototype/progress</a:t>
            </a:r>
          </a:p>
        </p:txBody>
      </p:sp>
    </p:spTree>
    <p:extLst>
      <p:ext uri="{BB962C8B-B14F-4D97-AF65-F5344CB8AC3E}">
        <p14:creationId xmlns:p14="http://schemas.microsoft.com/office/powerpoint/2010/main" val="8607309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TotalTime>
  <Words>977</Words>
  <Application>Microsoft Office PowerPoint</Application>
  <PresentationFormat>Widescreen</PresentationFormat>
  <Paragraphs>117</Paragraphs>
  <Slides>11</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Century Gothic</vt:lpstr>
      <vt:lpstr>Wingdings 3</vt:lpstr>
      <vt:lpstr>Ion</vt:lpstr>
      <vt:lpstr>Office Theme</vt:lpstr>
      <vt:lpstr>BSc COMPUTING -  WEB PROGRAMMING GROUP PROJECT</vt:lpstr>
      <vt:lpstr>Objectives</vt:lpstr>
      <vt:lpstr>DESIGN</vt:lpstr>
      <vt:lpstr>COMPONENT 1 – PLANS AND FINAL PRODUCT</vt:lpstr>
      <vt:lpstr>COMPONENT 1 – PROBLEMS/SOLUTIONS </vt:lpstr>
      <vt:lpstr>Taxi</vt:lpstr>
      <vt:lpstr>PowerPoint Presentation</vt:lpstr>
      <vt:lpstr>Train Travel- Joseph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BSc COMPUTING -  WEB PROGRAMMING GROUP PROJECT</dc:title>
  <dc:creator>Tu Dang</dc:creator>
  <cp:lastModifiedBy>Dariusz Kwiatkowski</cp:lastModifiedBy>
  <cp:revision>15</cp:revision>
  <dcterms:created xsi:type="dcterms:W3CDTF">2019-03-31T17:35:00Z</dcterms:created>
  <dcterms:modified xsi:type="dcterms:W3CDTF">2019-04-11T07:44:43Z</dcterms:modified>
</cp:coreProperties>
</file>